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2" r:id="rId2"/>
    <p:sldId id="266" r:id="rId3"/>
  </p:sldIdLst>
  <p:sldSz cx="7772400" cy="10058400"/>
  <p:notesSz cx="6797675" cy="9928225"/>
  <p:defaultTextStyle>
    <a:defPPr>
      <a:defRPr lang="en-US"/>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5323"/>
    <a:srgbClr val="4D4D4D"/>
    <a:srgbClr val="89A6AC"/>
    <a:srgbClr val="59873D"/>
    <a:srgbClr val="5F7E70"/>
    <a:srgbClr val="535353"/>
    <a:srgbClr val="A8D52A"/>
    <a:srgbClr val="1A1818"/>
    <a:srgbClr val="E4EBEB"/>
    <a:srgbClr val="262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autoAdjust="0"/>
  </p:normalViewPr>
  <p:slideViewPr>
    <p:cSldViewPr snapToGrid="0">
      <p:cViewPr varScale="1">
        <p:scale>
          <a:sx n="80" d="100"/>
          <a:sy n="80" d="100"/>
        </p:scale>
        <p:origin x="2778" y="102"/>
      </p:cViewPr>
      <p:guideLst>
        <p:guide orient="horz" pos="3168"/>
        <p:guide pos="244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38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dirty="0"/>
              <a:t>July</a:t>
            </a:r>
            <a:r>
              <a:rPr lang="en-AU" baseline="0" dirty="0"/>
              <a:t> 2015 to </a:t>
            </a:r>
            <a:r>
              <a:rPr lang="en-AU" baseline="0" dirty="0" smtClean="0"/>
              <a:t>May 2018</a:t>
            </a:r>
            <a:endParaRPr lang="en-AU"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9208491263480294E-2"/>
          <c:y val="4.8418561290522438E-2"/>
          <c:w val="0.85497604155665341"/>
          <c:h val="0.73785746842949163"/>
        </c:manualLayout>
      </c:layout>
      <c:barChart>
        <c:barDir val="col"/>
        <c:grouping val="clustered"/>
        <c:varyColors val="0"/>
        <c:ser>
          <c:idx val="0"/>
          <c:order val="0"/>
          <c:tx>
            <c:strRef>
              <c:f>Sheet1!$G$21</c:f>
              <c:strCache>
                <c:ptCount val="1"/>
                <c:pt idx="0">
                  <c:v>$,000's lent</c:v>
                </c:pt>
              </c:strCache>
            </c:strRef>
          </c:tx>
          <c:spPr>
            <a:solidFill>
              <a:schemeClr val="accent1"/>
            </a:solidFill>
            <a:ln>
              <a:noFill/>
            </a:ln>
            <a:effectLst/>
          </c:spPr>
          <c:invertIfNegative val="0"/>
          <c:cat>
            <c:strRef>
              <c:f>Sheet1!$H$20:$AP$20</c:f>
              <c:strCache>
                <c:ptCount val="35"/>
                <c:pt idx="0">
                  <c:v>Jul</c:v>
                </c:pt>
                <c:pt idx="1">
                  <c:v>Aug</c:v>
                </c:pt>
                <c:pt idx="2">
                  <c:v>Sep</c:v>
                </c:pt>
                <c:pt idx="3">
                  <c:v>Oct</c:v>
                </c:pt>
                <c:pt idx="4">
                  <c:v>Nov</c:v>
                </c:pt>
                <c:pt idx="5">
                  <c:v>Dec</c:v>
                </c:pt>
                <c:pt idx="6">
                  <c:v>Jan</c:v>
                </c:pt>
                <c:pt idx="7">
                  <c:v>Feb</c:v>
                </c:pt>
                <c:pt idx="8">
                  <c:v>Mar</c:v>
                </c:pt>
                <c:pt idx="9">
                  <c:v>Apr</c:v>
                </c:pt>
                <c:pt idx="10">
                  <c:v>May</c:v>
                </c:pt>
                <c:pt idx="11">
                  <c:v>Jun</c:v>
                </c:pt>
                <c:pt idx="12">
                  <c:v>Jul</c:v>
                </c:pt>
                <c:pt idx="13">
                  <c:v>Aug</c:v>
                </c:pt>
                <c:pt idx="14">
                  <c:v>Sep</c:v>
                </c:pt>
                <c:pt idx="15">
                  <c:v>Oct</c:v>
                </c:pt>
                <c:pt idx="16">
                  <c:v>Nov</c:v>
                </c:pt>
                <c:pt idx="17">
                  <c:v>Dec</c:v>
                </c:pt>
                <c:pt idx="18">
                  <c:v>Jan</c:v>
                </c:pt>
                <c:pt idx="19">
                  <c:v>Feb</c:v>
                </c:pt>
                <c:pt idx="20">
                  <c:v>Mar</c:v>
                </c:pt>
                <c:pt idx="21">
                  <c:v>Apr</c:v>
                </c:pt>
                <c:pt idx="22">
                  <c:v>May</c:v>
                </c:pt>
                <c:pt idx="23">
                  <c:v>Jun</c:v>
                </c:pt>
                <c:pt idx="24">
                  <c:v>Jul</c:v>
                </c:pt>
                <c:pt idx="25">
                  <c:v>Aug</c:v>
                </c:pt>
                <c:pt idx="26">
                  <c:v>Sep</c:v>
                </c:pt>
                <c:pt idx="27">
                  <c:v>Oct</c:v>
                </c:pt>
                <c:pt idx="28">
                  <c:v>Nov</c:v>
                </c:pt>
                <c:pt idx="29">
                  <c:v>Dec</c:v>
                </c:pt>
                <c:pt idx="30">
                  <c:v>Jan</c:v>
                </c:pt>
                <c:pt idx="31">
                  <c:v>Feb</c:v>
                </c:pt>
                <c:pt idx="32">
                  <c:v>Mar</c:v>
                </c:pt>
                <c:pt idx="33">
                  <c:v>Apr</c:v>
                </c:pt>
                <c:pt idx="34">
                  <c:v>May</c:v>
                </c:pt>
              </c:strCache>
            </c:strRef>
          </c:cat>
          <c:val>
            <c:numRef>
              <c:f>Sheet1!$H$21:$AP$21</c:f>
              <c:numCache>
                <c:formatCode>General</c:formatCode>
                <c:ptCount val="35"/>
                <c:pt idx="0">
                  <c:v>619</c:v>
                </c:pt>
                <c:pt idx="1">
                  <c:v>693</c:v>
                </c:pt>
                <c:pt idx="2">
                  <c:v>723</c:v>
                </c:pt>
                <c:pt idx="3">
                  <c:v>802</c:v>
                </c:pt>
                <c:pt idx="4">
                  <c:v>772</c:v>
                </c:pt>
                <c:pt idx="5">
                  <c:v>951</c:v>
                </c:pt>
                <c:pt idx="6">
                  <c:v>796</c:v>
                </c:pt>
                <c:pt idx="7">
                  <c:v>875</c:v>
                </c:pt>
                <c:pt idx="8">
                  <c:v>877</c:v>
                </c:pt>
                <c:pt idx="9">
                  <c:v>920</c:v>
                </c:pt>
                <c:pt idx="10">
                  <c:v>1067</c:v>
                </c:pt>
                <c:pt idx="11">
                  <c:v>1047</c:v>
                </c:pt>
                <c:pt idx="12">
                  <c:v>960</c:v>
                </c:pt>
                <c:pt idx="13">
                  <c:v>934</c:v>
                </c:pt>
                <c:pt idx="14">
                  <c:v>1064</c:v>
                </c:pt>
                <c:pt idx="15">
                  <c:v>1022</c:v>
                </c:pt>
                <c:pt idx="16">
                  <c:v>984</c:v>
                </c:pt>
                <c:pt idx="17">
                  <c:v>1225</c:v>
                </c:pt>
                <c:pt idx="18">
                  <c:v>1120</c:v>
                </c:pt>
                <c:pt idx="19" formatCode="0">
                  <c:v>1289.2650000000001</c:v>
                </c:pt>
                <c:pt idx="20" formatCode="0">
                  <c:v>1492.96</c:v>
                </c:pt>
                <c:pt idx="21" formatCode="0">
                  <c:v>1338.4849999999999</c:v>
                </c:pt>
                <c:pt idx="22" formatCode="0">
                  <c:v>1472.88</c:v>
                </c:pt>
                <c:pt idx="23" formatCode="0">
                  <c:v>1650.25</c:v>
                </c:pt>
                <c:pt idx="24" formatCode="0">
                  <c:v>1360.68</c:v>
                </c:pt>
                <c:pt idx="25" formatCode="0">
                  <c:v>1483.2929999999999</c:v>
                </c:pt>
                <c:pt idx="26">
                  <c:v>1660</c:v>
                </c:pt>
                <c:pt idx="27">
                  <c:v>1719</c:v>
                </c:pt>
                <c:pt idx="28">
                  <c:v>2225</c:v>
                </c:pt>
                <c:pt idx="29">
                  <c:v>2210</c:v>
                </c:pt>
                <c:pt idx="30">
                  <c:v>1927</c:v>
                </c:pt>
                <c:pt idx="31">
                  <c:v>1849</c:v>
                </c:pt>
                <c:pt idx="32">
                  <c:v>2411</c:v>
                </c:pt>
                <c:pt idx="33">
                  <c:v>2322</c:v>
                </c:pt>
                <c:pt idx="34">
                  <c:v>2995</c:v>
                </c:pt>
              </c:numCache>
            </c:numRef>
          </c:val>
          <c:extLst xmlns:c15="http://schemas.microsoft.com/office/drawing/2012/chart" xmlns:c16r2="http://schemas.microsoft.com/office/drawing/2015/06/chart">
            <c:ext xmlns:c16="http://schemas.microsoft.com/office/drawing/2014/chart" uri="{C3380CC4-5D6E-409C-BE32-E72D297353CC}">
              <c16:uniqueId val="{00000000-A74A-4CDC-8BA7-050C8F5EE99E}"/>
            </c:ext>
          </c:extLst>
        </c:ser>
        <c:dLbls>
          <c:showLegendKey val="0"/>
          <c:showVal val="0"/>
          <c:showCatName val="0"/>
          <c:showSerName val="0"/>
          <c:showPercent val="0"/>
          <c:showBubbleSize val="0"/>
        </c:dLbls>
        <c:gapWidth val="150"/>
        <c:axId val="534519024"/>
        <c:axId val="534521376"/>
        <c:extLst xmlns:c16r2="http://schemas.microsoft.com/office/drawing/2015/06/chart"/>
      </c:barChart>
      <c:lineChart>
        <c:grouping val="standard"/>
        <c:varyColors val="0"/>
        <c:ser>
          <c:idx val="1"/>
          <c:order val="1"/>
          <c:tx>
            <c:strRef>
              <c:f>Sheet1!$G$22</c:f>
              <c:strCache>
                <c:ptCount val="1"/>
                <c:pt idx="0">
                  <c:v>no. loans</c:v>
                </c:pt>
              </c:strCache>
            </c:strRef>
          </c:tx>
          <c:spPr>
            <a:ln w="28575" cap="rnd">
              <a:solidFill>
                <a:schemeClr val="accent2"/>
              </a:solidFill>
              <a:round/>
            </a:ln>
            <a:effectLst/>
          </c:spPr>
          <c:marker>
            <c:symbol val="none"/>
          </c:marker>
          <c:cat>
            <c:strRef>
              <c:f>Sheet1!$H$20:$AP$20</c:f>
              <c:strCache>
                <c:ptCount val="35"/>
                <c:pt idx="0">
                  <c:v>Jul</c:v>
                </c:pt>
                <c:pt idx="1">
                  <c:v>Aug</c:v>
                </c:pt>
                <c:pt idx="2">
                  <c:v>Sep</c:v>
                </c:pt>
                <c:pt idx="3">
                  <c:v>Oct</c:v>
                </c:pt>
                <c:pt idx="4">
                  <c:v>Nov</c:v>
                </c:pt>
                <c:pt idx="5">
                  <c:v>Dec</c:v>
                </c:pt>
                <c:pt idx="6">
                  <c:v>Jan</c:v>
                </c:pt>
                <c:pt idx="7">
                  <c:v>Feb</c:v>
                </c:pt>
                <c:pt idx="8">
                  <c:v>Mar</c:v>
                </c:pt>
                <c:pt idx="9">
                  <c:v>Apr</c:v>
                </c:pt>
                <c:pt idx="10">
                  <c:v>May</c:v>
                </c:pt>
                <c:pt idx="11">
                  <c:v>Jun</c:v>
                </c:pt>
                <c:pt idx="12">
                  <c:v>Jul</c:v>
                </c:pt>
                <c:pt idx="13">
                  <c:v>Aug</c:v>
                </c:pt>
                <c:pt idx="14">
                  <c:v>Sep</c:v>
                </c:pt>
                <c:pt idx="15">
                  <c:v>Oct</c:v>
                </c:pt>
                <c:pt idx="16">
                  <c:v>Nov</c:v>
                </c:pt>
                <c:pt idx="17">
                  <c:v>Dec</c:v>
                </c:pt>
                <c:pt idx="18">
                  <c:v>Jan</c:v>
                </c:pt>
                <c:pt idx="19">
                  <c:v>Feb</c:v>
                </c:pt>
                <c:pt idx="20">
                  <c:v>Mar</c:v>
                </c:pt>
                <c:pt idx="21">
                  <c:v>Apr</c:v>
                </c:pt>
                <c:pt idx="22">
                  <c:v>May</c:v>
                </c:pt>
                <c:pt idx="23">
                  <c:v>Jun</c:v>
                </c:pt>
                <c:pt idx="24">
                  <c:v>Jul</c:v>
                </c:pt>
                <c:pt idx="25">
                  <c:v>Aug</c:v>
                </c:pt>
                <c:pt idx="26">
                  <c:v>Sep</c:v>
                </c:pt>
                <c:pt idx="27">
                  <c:v>Oct</c:v>
                </c:pt>
                <c:pt idx="28">
                  <c:v>Nov</c:v>
                </c:pt>
                <c:pt idx="29">
                  <c:v>Dec</c:v>
                </c:pt>
                <c:pt idx="30">
                  <c:v>Jan</c:v>
                </c:pt>
                <c:pt idx="31">
                  <c:v>Feb</c:v>
                </c:pt>
                <c:pt idx="32">
                  <c:v>Mar</c:v>
                </c:pt>
                <c:pt idx="33">
                  <c:v>Apr</c:v>
                </c:pt>
                <c:pt idx="34">
                  <c:v>May</c:v>
                </c:pt>
              </c:strCache>
            </c:strRef>
          </c:cat>
          <c:val>
            <c:numRef>
              <c:f>Sheet1!$H$22:$AP$22</c:f>
              <c:numCache>
                <c:formatCode>General</c:formatCode>
                <c:ptCount val="35"/>
                <c:pt idx="0">
                  <c:v>1166</c:v>
                </c:pt>
                <c:pt idx="1">
                  <c:v>1296</c:v>
                </c:pt>
                <c:pt idx="2">
                  <c:v>1299</c:v>
                </c:pt>
                <c:pt idx="3">
                  <c:v>1475</c:v>
                </c:pt>
                <c:pt idx="4">
                  <c:v>1407</c:v>
                </c:pt>
                <c:pt idx="5">
                  <c:v>1651</c:v>
                </c:pt>
                <c:pt idx="6">
                  <c:v>1389</c:v>
                </c:pt>
                <c:pt idx="7">
                  <c:v>1487</c:v>
                </c:pt>
                <c:pt idx="8">
                  <c:v>1532</c:v>
                </c:pt>
                <c:pt idx="9">
                  <c:v>1647</c:v>
                </c:pt>
                <c:pt idx="10">
                  <c:v>1861</c:v>
                </c:pt>
                <c:pt idx="11">
                  <c:v>1852</c:v>
                </c:pt>
                <c:pt idx="12">
                  <c:v>1641</c:v>
                </c:pt>
                <c:pt idx="13">
                  <c:v>1636</c:v>
                </c:pt>
                <c:pt idx="14">
                  <c:v>1902</c:v>
                </c:pt>
                <c:pt idx="15">
                  <c:v>1832</c:v>
                </c:pt>
                <c:pt idx="16">
                  <c:v>1820</c:v>
                </c:pt>
                <c:pt idx="17">
                  <c:v>2320</c:v>
                </c:pt>
                <c:pt idx="18">
                  <c:v>2188</c:v>
                </c:pt>
                <c:pt idx="19">
                  <c:v>2323</c:v>
                </c:pt>
                <c:pt idx="20">
                  <c:v>2666</c:v>
                </c:pt>
                <c:pt idx="21">
                  <c:v>2369</c:v>
                </c:pt>
                <c:pt idx="22">
                  <c:v>2584</c:v>
                </c:pt>
                <c:pt idx="23">
                  <c:v>2870</c:v>
                </c:pt>
                <c:pt idx="24">
                  <c:v>2346</c:v>
                </c:pt>
                <c:pt idx="25">
                  <c:v>2553</c:v>
                </c:pt>
                <c:pt idx="26">
                  <c:v>2408</c:v>
                </c:pt>
                <c:pt idx="27">
                  <c:v>2555</c:v>
                </c:pt>
                <c:pt idx="28">
                  <c:v>3100</c:v>
                </c:pt>
                <c:pt idx="29">
                  <c:v>2840</c:v>
                </c:pt>
                <c:pt idx="30">
                  <c:v>2639</c:v>
                </c:pt>
                <c:pt idx="31">
                  <c:v>2571</c:v>
                </c:pt>
                <c:pt idx="32">
                  <c:v>3309</c:v>
                </c:pt>
                <c:pt idx="33">
                  <c:v>3164</c:v>
                </c:pt>
                <c:pt idx="34">
                  <c:v>4081</c:v>
                </c:pt>
              </c:numCache>
            </c:numRef>
          </c:val>
          <c:smooth val="0"/>
          <c:extLst xmlns:c16r2="http://schemas.microsoft.com/office/drawing/2015/06/chart">
            <c:ext xmlns:c16="http://schemas.microsoft.com/office/drawing/2014/chart" uri="{C3380CC4-5D6E-409C-BE32-E72D297353CC}">
              <c16:uniqueId val="{00000001-A74A-4CDC-8BA7-050C8F5EE99E}"/>
            </c:ext>
          </c:extLst>
        </c:ser>
        <c:dLbls>
          <c:showLegendKey val="0"/>
          <c:showVal val="0"/>
          <c:showCatName val="0"/>
          <c:showSerName val="0"/>
          <c:showPercent val="0"/>
          <c:showBubbleSize val="0"/>
        </c:dLbls>
        <c:marker val="1"/>
        <c:smooth val="0"/>
        <c:axId val="534518632"/>
        <c:axId val="534520200"/>
      </c:lineChart>
      <c:catAx>
        <c:axId val="534519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521376"/>
        <c:crosses val="autoZero"/>
        <c:auto val="1"/>
        <c:lblAlgn val="ctr"/>
        <c:lblOffset val="100"/>
        <c:noMultiLvlLbl val="0"/>
      </c:catAx>
      <c:valAx>
        <c:axId val="53452137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519024"/>
        <c:crosses val="autoZero"/>
        <c:crossBetween val="between"/>
      </c:valAx>
      <c:valAx>
        <c:axId val="534520200"/>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518632"/>
        <c:crosses val="max"/>
        <c:crossBetween val="between"/>
      </c:valAx>
      <c:catAx>
        <c:axId val="534518632"/>
        <c:scaling>
          <c:orientation val="minMax"/>
        </c:scaling>
        <c:delete val="1"/>
        <c:axPos val="b"/>
        <c:numFmt formatCode="General" sourceLinked="1"/>
        <c:majorTickMark val="out"/>
        <c:minorTickMark val="none"/>
        <c:tickLblPos val="nextTo"/>
        <c:crossAx val="534520200"/>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0.23845</cdr:x>
      <cdr:y>0.04688</cdr:y>
    </cdr:from>
    <cdr:to>
      <cdr:x>0.61997</cdr:x>
      <cdr:y>0.13802</cdr:y>
    </cdr:to>
    <cdr:sp macro="" textlink="">
      <cdr:nvSpPr>
        <cdr:cNvPr id="2" name="TextBox 1">
          <a:extLst xmlns:a="http://schemas.openxmlformats.org/drawingml/2006/main">
            <a:ext uri="{FF2B5EF4-FFF2-40B4-BE49-F238E27FC236}">
              <a16:creationId xmlns:a16="http://schemas.microsoft.com/office/drawing/2014/main" xmlns="" id="{3F8713F0-6ED4-4FE2-B68B-DE5493CE4716}"/>
            </a:ext>
          </a:extLst>
        </cdr:cNvPr>
        <cdr:cNvSpPr txBox="1"/>
      </cdr:nvSpPr>
      <cdr:spPr>
        <a:xfrm xmlns:a="http://schemas.openxmlformats.org/drawingml/2006/main">
          <a:off x="1524000" y="171450"/>
          <a:ext cx="2438400" cy="333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AU"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750"/>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3849862" y="0"/>
            <a:ext cx="2946275" cy="496750"/>
          </a:xfrm>
          <a:prstGeom prst="rect">
            <a:avLst/>
          </a:prstGeom>
        </p:spPr>
        <p:txBody>
          <a:bodyPr vert="horz" lIns="94851" tIns="47425" rIns="94851" bIns="47425" rtlCol="0"/>
          <a:lstStyle>
            <a:lvl1pPr algn="r">
              <a:defRPr sz="1200"/>
            </a:lvl1pPr>
          </a:lstStyle>
          <a:p>
            <a:fld id="{1C318564-84F2-43BF-9CA5-940BDBB86762}" type="datetimeFigureOut">
              <a:rPr lang="en-US" smtClean="0"/>
              <a:pPr/>
              <a:t>7/6/2018</a:t>
            </a:fld>
            <a:endParaRPr lang="en-US"/>
          </a:p>
        </p:txBody>
      </p:sp>
      <p:sp>
        <p:nvSpPr>
          <p:cNvPr id="4" name="Slide Image Placeholder 3"/>
          <p:cNvSpPr>
            <a:spLocks noGrp="1" noRot="1" noChangeAspect="1"/>
          </p:cNvSpPr>
          <p:nvPr>
            <p:ph type="sldImg" idx="2"/>
          </p:nvPr>
        </p:nvSpPr>
        <p:spPr>
          <a:xfrm>
            <a:off x="1960563" y="742950"/>
            <a:ext cx="2876550" cy="3724275"/>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680384" y="4716586"/>
            <a:ext cx="5436909" cy="446736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9780"/>
            <a:ext cx="2946275" cy="496750"/>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3849862" y="9429780"/>
            <a:ext cx="2946275" cy="496750"/>
          </a:xfrm>
          <a:prstGeom prst="rect">
            <a:avLst/>
          </a:prstGeom>
        </p:spPr>
        <p:txBody>
          <a:bodyPr vert="horz" lIns="94851" tIns="47425" rIns="94851" bIns="47425" rtlCol="0" anchor="b"/>
          <a:lstStyle>
            <a:lvl1pPr algn="r">
              <a:defRPr sz="1200"/>
            </a:lvl1pPr>
          </a:lstStyle>
          <a:p>
            <a:fld id="{A60A61D9-72B5-419D-A44D-0EF22841B9D6}" type="slidenum">
              <a:rPr lang="en-US" smtClean="0"/>
              <a:pPr/>
              <a:t>‹#›</a:t>
            </a:fld>
            <a:endParaRPr lang="en-US"/>
          </a:p>
        </p:txBody>
      </p:sp>
    </p:spTree>
    <p:extLst>
      <p:ext uri="{BB962C8B-B14F-4D97-AF65-F5344CB8AC3E}">
        <p14:creationId xmlns:p14="http://schemas.microsoft.com/office/powerpoint/2010/main" val="142814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0A61D9-72B5-419D-A44D-0EF22841B9D6}" type="slidenum">
              <a:rPr lang="en-US" smtClean="0"/>
              <a:pPr/>
              <a:t>1</a:t>
            </a:fld>
            <a:endParaRPr lang="en-US"/>
          </a:p>
        </p:txBody>
      </p:sp>
    </p:spTree>
    <p:extLst>
      <p:ext uri="{BB962C8B-B14F-4D97-AF65-F5344CB8AC3E}">
        <p14:creationId xmlns:p14="http://schemas.microsoft.com/office/powerpoint/2010/main" val="3025529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0A61D9-72B5-419D-A44D-0EF22841B9D6}" type="slidenum">
              <a:rPr lang="en-US" smtClean="0"/>
              <a:pPr/>
              <a:t>2</a:t>
            </a:fld>
            <a:endParaRPr lang="en-US"/>
          </a:p>
        </p:txBody>
      </p:sp>
    </p:spTree>
    <p:extLst>
      <p:ext uri="{BB962C8B-B14F-4D97-AF65-F5344CB8AC3E}">
        <p14:creationId xmlns:p14="http://schemas.microsoft.com/office/powerpoint/2010/main" val="895078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0712D8-E084-45A0-9865-D08E61C7EEBF}" type="datetime1">
              <a:rPr lang="en-US" smtClean="0"/>
              <a:pPr/>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22985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4D072-DBCA-483D-8DB5-D5F7C228A686}" type="datetime1">
              <a:rPr lang="en-US" smtClean="0"/>
              <a:pPr/>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28464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86AEE4-0C68-4EC4-B4C6-61B2FA5FC27E}" type="datetime1">
              <a:rPr lang="en-US" smtClean="0"/>
              <a:pPr/>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316596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600D5-25EA-4EC3-8022-43EB1ACE4C89}" type="datetime1">
              <a:rPr lang="en-US" smtClean="0"/>
              <a:pPr/>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184770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49830B-6657-4471-99EB-80FA7FDA23ED}" type="datetime1">
              <a:rPr lang="en-US" smtClean="0"/>
              <a:pPr/>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653946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ADE780-A757-4798-83FA-365B173DF48A}" type="datetime1">
              <a:rPr lang="en-US" smtClean="0"/>
              <a:pPr/>
              <a:t>7/6/2018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2028931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365ACB-9792-4D22-AA31-DB69B5F7F022}" type="datetime1">
              <a:rPr lang="en-US" smtClean="0"/>
              <a:pPr/>
              <a:t>7/6/2018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318992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BE1825-6336-41EA-923E-B00143B7B9AC}" type="datetime1">
              <a:rPr lang="en-US" smtClean="0"/>
              <a:pPr/>
              <a:t>7/6/2018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392101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60E2F-8463-4643-9DBC-8017AAC05B58}" type="datetime1">
              <a:rPr lang="en-US" smtClean="0"/>
              <a:pPr/>
              <a:t>7/6/2018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150194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8D6155E-DCCE-4EC8-9FBF-BD2DCEA22382}" type="datetime1">
              <a:rPr lang="en-US" smtClean="0"/>
              <a:pPr/>
              <a:t>7/6/2018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115086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BA2C726-DD71-4DEE-932F-84DAD9E36E32}" type="datetime1">
              <a:rPr lang="en-US" smtClean="0"/>
              <a:pPr/>
              <a:t>7/6/2018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B87E6-F38B-44C3-A6DC-B51DC40B02F8}" type="slidenum">
              <a:rPr lang="en-US" smtClean="0"/>
              <a:pPr/>
              <a:t>‹#›</a:t>
            </a:fld>
            <a:endParaRPr lang="en-US"/>
          </a:p>
        </p:txBody>
      </p:sp>
    </p:spTree>
    <p:extLst>
      <p:ext uri="{BB962C8B-B14F-4D97-AF65-F5344CB8AC3E}">
        <p14:creationId xmlns:p14="http://schemas.microsoft.com/office/powerpoint/2010/main" val="271284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2000"/>
            <a:lum/>
          </a:blip>
          <a:srcRect/>
          <a:stretch>
            <a:fillRect t="-5000" b="-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EA38C67-2E32-480E-8457-C2A9C9DC8382}" type="datetime1">
              <a:rPr lang="en-US" smtClean="0"/>
              <a:pPr/>
              <a:t>7/6/2018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2DB87E6-F38B-44C3-A6DC-B51DC40B02F8}" type="slidenum">
              <a:rPr lang="en-US" smtClean="0"/>
              <a:pPr/>
              <a:t>‹#›</a:t>
            </a:fld>
            <a:endParaRPr lang="en-US"/>
          </a:p>
        </p:txBody>
      </p:sp>
    </p:spTree>
    <p:extLst>
      <p:ext uri="{BB962C8B-B14F-4D97-AF65-F5344CB8AC3E}">
        <p14:creationId xmlns:p14="http://schemas.microsoft.com/office/powerpoint/2010/main" val="41152521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304799" y="978038"/>
            <a:ext cx="3697379" cy="321882"/>
            <a:chOff x="0" y="1596571"/>
            <a:chExt cx="3697379" cy="321882"/>
          </a:xfrm>
        </p:grpSpPr>
        <p:sp>
          <p:nvSpPr>
            <p:cNvPr id="15" name="Pentagon 14"/>
            <p:cNvSpPr/>
            <p:nvPr/>
          </p:nvSpPr>
          <p:spPr>
            <a:xfrm>
              <a:off x="0" y="1596571"/>
              <a:ext cx="3686629" cy="307777"/>
            </a:xfrm>
            <a:prstGeom prst="homePlate">
              <a:avLst/>
            </a:prstGeom>
            <a:solidFill>
              <a:srgbClr val="EF5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751" y="1610676"/>
              <a:ext cx="3686628" cy="307777"/>
            </a:xfrm>
            <a:prstGeom prst="rect">
              <a:avLst/>
            </a:prstGeom>
            <a:noFill/>
          </p:spPr>
          <p:txBody>
            <a:bodyPr wrap="square" rtlCol="0">
              <a:spAutoFit/>
            </a:bodyPr>
            <a:lstStyle/>
            <a:p>
              <a:r>
                <a:rPr lang="en-US" sz="1400" b="1" dirty="0">
                  <a:solidFill>
                    <a:schemeClr val="bg1"/>
                  </a:solidFill>
                </a:rPr>
                <a:t>FUND PERFORMANCE </a:t>
              </a:r>
              <a:r>
                <a:rPr lang="en-US" sz="1400" b="1" dirty="0" smtClean="0">
                  <a:solidFill>
                    <a:schemeClr val="bg1"/>
                  </a:solidFill>
                </a:rPr>
                <a:t>31 May 2018</a:t>
              </a:r>
              <a:endParaRPr lang="en-US" sz="1400" b="1" dirty="0">
                <a:solidFill>
                  <a:schemeClr val="bg1"/>
                </a:solidFill>
              </a:endParaRPr>
            </a:p>
          </p:txBody>
        </p:sp>
      </p:grpSp>
      <p:grpSp>
        <p:nvGrpSpPr>
          <p:cNvPr id="67" name="Group 66"/>
          <p:cNvGrpSpPr/>
          <p:nvPr/>
        </p:nvGrpSpPr>
        <p:grpSpPr>
          <a:xfrm>
            <a:off x="308494" y="5310344"/>
            <a:ext cx="3436377" cy="307778"/>
            <a:chOff x="0" y="1803086"/>
            <a:chExt cx="3702443" cy="307778"/>
          </a:xfrm>
        </p:grpSpPr>
        <p:sp>
          <p:nvSpPr>
            <p:cNvPr id="69" name="Pentagon 68"/>
            <p:cNvSpPr/>
            <p:nvPr/>
          </p:nvSpPr>
          <p:spPr>
            <a:xfrm>
              <a:off x="15814" y="1803086"/>
              <a:ext cx="3686629" cy="307777"/>
            </a:xfrm>
            <a:prstGeom prst="homePlate">
              <a:avLst/>
            </a:prstGeom>
            <a:solidFill>
              <a:srgbClr val="EF5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0" y="1803087"/>
              <a:ext cx="3076945" cy="307777"/>
            </a:xfrm>
            <a:prstGeom prst="rect">
              <a:avLst/>
            </a:prstGeom>
            <a:noFill/>
          </p:spPr>
          <p:txBody>
            <a:bodyPr wrap="square" rtlCol="0">
              <a:spAutoFit/>
            </a:bodyPr>
            <a:lstStyle/>
            <a:p>
              <a:r>
                <a:rPr lang="en-US" sz="1400" b="1" dirty="0">
                  <a:solidFill>
                    <a:schemeClr val="bg1"/>
                  </a:solidFill>
                </a:rPr>
                <a:t>LOAN INVESTMENT SUMMARY*</a:t>
              </a:r>
            </a:p>
          </p:txBody>
        </p:sp>
      </p:grpSp>
      <p:cxnSp>
        <p:nvCxnSpPr>
          <p:cNvPr id="18" name="Elbow Connector 17"/>
          <p:cNvCxnSpPr>
            <a:cxnSpLocks/>
          </p:cNvCxnSpPr>
          <p:nvPr/>
        </p:nvCxnSpPr>
        <p:spPr>
          <a:xfrm>
            <a:off x="0" y="9329607"/>
            <a:ext cx="7772400" cy="599904"/>
          </a:xfrm>
          <a:prstGeom prst="bentConnector3">
            <a:avLst>
              <a:gd name="adj1" fmla="val 87189"/>
            </a:avLst>
          </a:prstGeom>
          <a:ln>
            <a:solidFill>
              <a:srgbClr val="EF5323"/>
            </a:solidFill>
          </a:ln>
        </p:spPr>
        <p:style>
          <a:lnRef idx="1">
            <a:schemeClr val="accent2"/>
          </a:lnRef>
          <a:fillRef idx="0">
            <a:schemeClr val="accent2"/>
          </a:fillRef>
          <a:effectRef idx="0">
            <a:schemeClr val="accent2"/>
          </a:effectRef>
          <a:fontRef idx="minor">
            <a:schemeClr val="tx1"/>
          </a:fontRef>
        </p:style>
      </p:cxnSp>
      <p:sp>
        <p:nvSpPr>
          <p:cNvPr id="23" name="Flowchart: Alternate Process 22"/>
          <p:cNvSpPr/>
          <p:nvPr/>
        </p:nvSpPr>
        <p:spPr>
          <a:xfrm>
            <a:off x="7009723" y="9346214"/>
            <a:ext cx="393700" cy="523240"/>
          </a:xfrm>
          <a:prstGeom prst="flowChartAlternateProcess">
            <a:avLst/>
          </a:prstGeom>
          <a:solidFill>
            <a:srgbClr val="EF5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pic>
        <p:nvPicPr>
          <p:cNvPr id="75" name="Picture 74"/>
          <p:cNvPicPr>
            <a:picLocks noChangeAspect="1"/>
          </p:cNvPicPr>
          <p:nvPr/>
        </p:nvPicPr>
        <p:blipFill>
          <a:blip r:embed="rId3"/>
          <a:stretch>
            <a:fillRect/>
          </a:stretch>
        </p:blipFill>
        <p:spPr>
          <a:xfrm>
            <a:off x="3519916" y="9419812"/>
            <a:ext cx="208439" cy="209080"/>
          </a:xfrm>
          <a:prstGeom prst="rect">
            <a:avLst/>
          </a:prstGeom>
        </p:spPr>
      </p:pic>
      <p:sp>
        <p:nvSpPr>
          <p:cNvPr id="78" name="TextBox 77"/>
          <p:cNvSpPr txBox="1"/>
          <p:nvPr/>
        </p:nvSpPr>
        <p:spPr>
          <a:xfrm>
            <a:off x="3686628" y="9403604"/>
            <a:ext cx="1552358" cy="246221"/>
          </a:xfrm>
          <a:prstGeom prst="rect">
            <a:avLst/>
          </a:prstGeom>
          <a:noFill/>
        </p:spPr>
        <p:txBody>
          <a:bodyPr wrap="square" rtlCol="0">
            <a:spAutoFit/>
          </a:bodyPr>
          <a:lstStyle/>
          <a:p>
            <a:r>
              <a:rPr lang="en-AU" sz="1000" dirty="0">
                <a:solidFill>
                  <a:srgbClr val="4D4D4D"/>
                </a:solidFill>
              </a:rPr>
              <a:t>invest.moneySpot.com.au</a:t>
            </a:r>
            <a:endParaRPr lang="en-US" sz="1000" dirty="0">
              <a:solidFill>
                <a:srgbClr val="4D4D4D"/>
              </a:solidFill>
            </a:endParaRPr>
          </a:p>
        </p:txBody>
      </p:sp>
      <p:grpSp>
        <p:nvGrpSpPr>
          <p:cNvPr id="10" name="Group 9"/>
          <p:cNvGrpSpPr/>
          <p:nvPr/>
        </p:nvGrpSpPr>
        <p:grpSpPr>
          <a:xfrm>
            <a:off x="879361" y="9783117"/>
            <a:ext cx="2499553" cy="246221"/>
            <a:chOff x="998638" y="10015528"/>
            <a:chExt cx="2976983" cy="310566"/>
          </a:xfrm>
        </p:grpSpPr>
        <p:pic>
          <p:nvPicPr>
            <p:cNvPr id="76" name="Picture 75"/>
            <p:cNvPicPr>
              <a:picLocks noChangeAspect="1"/>
            </p:cNvPicPr>
            <p:nvPr/>
          </p:nvPicPr>
          <p:blipFill>
            <a:blip r:embed="rId4"/>
            <a:stretch>
              <a:fillRect/>
            </a:stretch>
          </p:blipFill>
          <p:spPr>
            <a:xfrm>
              <a:off x="998638" y="10026120"/>
              <a:ext cx="262911" cy="263719"/>
            </a:xfrm>
            <a:prstGeom prst="rect">
              <a:avLst/>
            </a:prstGeom>
          </p:spPr>
        </p:pic>
        <p:sp>
          <p:nvSpPr>
            <p:cNvPr id="79" name="TextBox 78"/>
            <p:cNvSpPr txBox="1"/>
            <p:nvPr/>
          </p:nvSpPr>
          <p:spPr>
            <a:xfrm>
              <a:off x="1269559" y="10015528"/>
              <a:ext cx="2706062" cy="310566"/>
            </a:xfrm>
            <a:prstGeom prst="rect">
              <a:avLst/>
            </a:prstGeom>
            <a:noFill/>
          </p:spPr>
          <p:txBody>
            <a:bodyPr wrap="square" rtlCol="0">
              <a:spAutoFit/>
            </a:bodyPr>
            <a:lstStyle/>
            <a:p>
              <a:r>
                <a:rPr lang="en-AU" sz="1000" dirty="0">
                  <a:solidFill>
                    <a:srgbClr val="4D4D4D"/>
                  </a:solidFill>
                </a:rPr>
                <a:t>customerservice@moneySpot.com.au</a:t>
              </a:r>
              <a:endParaRPr lang="en-US" sz="1000" dirty="0">
                <a:solidFill>
                  <a:srgbClr val="4D4D4D"/>
                </a:solidFill>
              </a:endParaRPr>
            </a:p>
          </p:txBody>
        </p:sp>
      </p:grpSp>
      <p:grpSp>
        <p:nvGrpSpPr>
          <p:cNvPr id="12" name="Group 11"/>
          <p:cNvGrpSpPr/>
          <p:nvPr/>
        </p:nvGrpSpPr>
        <p:grpSpPr>
          <a:xfrm>
            <a:off x="5637602" y="9403604"/>
            <a:ext cx="1349941" cy="246221"/>
            <a:chOff x="5637600" y="9528906"/>
            <a:chExt cx="1702722" cy="310566"/>
          </a:xfrm>
        </p:grpSpPr>
        <p:pic>
          <p:nvPicPr>
            <p:cNvPr id="77" name="Picture 76"/>
            <p:cNvPicPr>
              <a:picLocks noChangeAspect="1"/>
            </p:cNvPicPr>
            <p:nvPr/>
          </p:nvPicPr>
          <p:blipFill>
            <a:blip r:embed="rId5"/>
            <a:stretch>
              <a:fillRect/>
            </a:stretch>
          </p:blipFill>
          <p:spPr>
            <a:xfrm>
              <a:off x="5637600" y="9549350"/>
              <a:ext cx="253845" cy="263719"/>
            </a:xfrm>
            <a:prstGeom prst="rect">
              <a:avLst/>
            </a:prstGeom>
          </p:spPr>
        </p:pic>
        <p:sp>
          <p:nvSpPr>
            <p:cNvPr id="80" name="TextBox 79"/>
            <p:cNvSpPr txBox="1"/>
            <p:nvPr/>
          </p:nvSpPr>
          <p:spPr>
            <a:xfrm>
              <a:off x="5895926" y="9528906"/>
              <a:ext cx="1444396" cy="310566"/>
            </a:xfrm>
            <a:prstGeom prst="rect">
              <a:avLst/>
            </a:prstGeom>
            <a:noFill/>
          </p:spPr>
          <p:txBody>
            <a:bodyPr wrap="square" rtlCol="0">
              <a:spAutoFit/>
            </a:bodyPr>
            <a:lstStyle/>
            <a:p>
              <a:r>
                <a:rPr lang="en-AU" sz="1000" dirty="0">
                  <a:solidFill>
                    <a:srgbClr val="4D4D4D"/>
                  </a:solidFill>
                </a:rPr>
                <a:t>1300 271 902</a:t>
              </a:r>
              <a:endParaRPr lang="en-US" sz="1000" dirty="0">
                <a:solidFill>
                  <a:srgbClr val="4D4D4D"/>
                </a:solidFill>
              </a:endParaRPr>
            </a:p>
          </p:txBody>
        </p:sp>
      </p:grpSp>
      <p:pic>
        <p:nvPicPr>
          <p:cNvPr id="3" name="Picture 2"/>
          <p:cNvPicPr>
            <a:picLocks noChangeAspect="1"/>
          </p:cNvPicPr>
          <p:nvPr/>
        </p:nvPicPr>
        <p:blipFill>
          <a:blip r:embed="rId6"/>
          <a:stretch>
            <a:fillRect/>
          </a:stretch>
        </p:blipFill>
        <p:spPr>
          <a:xfrm>
            <a:off x="3519916" y="9783115"/>
            <a:ext cx="208439" cy="209080"/>
          </a:xfrm>
          <a:prstGeom prst="rect">
            <a:avLst/>
          </a:prstGeom>
        </p:spPr>
      </p:pic>
      <p:sp>
        <p:nvSpPr>
          <p:cNvPr id="36" name="TextBox 35"/>
          <p:cNvSpPr txBox="1"/>
          <p:nvPr/>
        </p:nvSpPr>
        <p:spPr>
          <a:xfrm>
            <a:off x="3644704" y="9783115"/>
            <a:ext cx="3073792" cy="246221"/>
          </a:xfrm>
          <a:prstGeom prst="rect">
            <a:avLst/>
          </a:prstGeom>
          <a:noFill/>
        </p:spPr>
        <p:txBody>
          <a:bodyPr wrap="square" rtlCol="0">
            <a:spAutoFit/>
          </a:bodyPr>
          <a:lstStyle/>
          <a:p>
            <a:r>
              <a:rPr lang="en-AU" sz="1000" dirty="0">
                <a:solidFill>
                  <a:srgbClr val="4D4D4D"/>
                </a:solidFill>
              </a:rPr>
              <a:t>  Ground floor, 483 Riley Street, Surry Hills NSW 2010</a:t>
            </a:r>
            <a:endParaRPr lang="en-US" sz="1000" dirty="0">
              <a:solidFill>
                <a:srgbClr val="4D4D4D"/>
              </a:solidFill>
            </a:endParaRPr>
          </a:p>
        </p:txBody>
      </p:sp>
      <p:grpSp>
        <p:nvGrpSpPr>
          <p:cNvPr id="44" name="Group 43"/>
          <p:cNvGrpSpPr/>
          <p:nvPr/>
        </p:nvGrpSpPr>
        <p:grpSpPr>
          <a:xfrm>
            <a:off x="1209561" y="5298343"/>
            <a:ext cx="6596630" cy="3488799"/>
            <a:chOff x="873549" y="-555452"/>
            <a:chExt cx="6553033" cy="3488799"/>
          </a:xfrm>
        </p:grpSpPr>
        <p:sp>
          <p:nvSpPr>
            <p:cNvPr id="45" name="TextBox 44"/>
            <p:cNvSpPr txBox="1"/>
            <p:nvPr/>
          </p:nvSpPr>
          <p:spPr>
            <a:xfrm>
              <a:off x="873549" y="2533237"/>
              <a:ext cx="6553033" cy="400110"/>
            </a:xfrm>
            <a:prstGeom prst="rect">
              <a:avLst/>
            </a:prstGeom>
            <a:noFill/>
          </p:spPr>
          <p:txBody>
            <a:bodyPr wrap="square" rtlCol="0">
              <a:spAutoFit/>
            </a:bodyPr>
            <a:lstStyle/>
            <a:p>
              <a:endParaRPr lang="en-US" sz="1000" dirty="0">
                <a:solidFill>
                  <a:srgbClr val="4D4D4D"/>
                </a:solidFill>
              </a:endParaRPr>
            </a:p>
            <a:p>
              <a:endParaRPr lang="en-AU" sz="1000" dirty="0">
                <a:solidFill>
                  <a:srgbClr val="4D4D4D"/>
                </a:solidFill>
              </a:endParaRPr>
            </a:p>
          </p:txBody>
        </p:sp>
        <p:sp>
          <p:nvSpPr>
            <p:cNvPr id="46" name="Pentagon 45"/>
            <p:cNvSpPr/>
            <p:nvPr/>
          </p:nvSpPr>
          <p:spPr>
            <a:xfrm>
              <a:off x="3781079" y="-540938"/>
              <a:ext cx="3209809" cy="293263"/>
            </a:xfrm>
            <a:prstGeom prst="homePlate">
              <a:avLst/>
            </a:prstGeom>
            <a:solidFill>
              <a:srgbClr val="EF5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3804699" y="-555452"/>
              <a:ext cx="3076945" cy="307777"/>
            </a:xfrm>
            <a:prstGeom prst="rect">
              <a:avLst/>
            </a:prstGeom>
            <a:noFill/>
          </p:spPr>
          <p:txBody>
            <a:bodyPr wrap="square" rtlCol="0">
              <a:spAutoFit/>
            </a:bodyPr>
            <a:lstStyle/>
            <a:p>
              <a:r>
                <a:rPr lang="en-US" sz="1400" b="1" dirty="0">
                  <a:solidFill>
                    <a:schemeClr val="bg1"/>
                  </a:solidFill>
                </a:rPr>
                <a:t>TRACK RECORD OF ORIGINATION</a:t>
              </a:r>
            </a:p>
          </p:txBody>
        </p:sp>
      </p:grpSp>
      <p:pic>
        <p:nvPicPr>
          <p:cNvPr id="17" name="Picture 16">
            <a:extLst>
              <a:ext uri="{FF2B5EF4-FFF2-40B4-BE49-F238E27FC236}">
                <a16:creationId xmlns:a16="http://schemas.microsoft.com/office/drawing/2014/main" xmlns="" id="{B3D09A44-1DC8-4184-9B5E-E3FD3E1BDF9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86863" y="-86803"/>
            <a:ext cx="2095500" cy="1143000"/>
          </a:xfrm>
          <a:prstGeom prst="rect">
            <a:avLst/>
          </a:prstGeom>
        </p:spPr>
      </p:pic>
      <p:sp>
        <p:nvSpPr>
          <p:cNvPr id="19" name="TextBox 18">
            <a:extLst>
              <a:ext uri="{FF2B5EF4-FFF2-40B4-BE49-F238E27FC236}">
                <a16:creationId xmlns:a16="http://schemas.microsoft.com/office/drawing/2014/main" xmlns="" id="{3BB4E1A0-39BF-40A8-836A-2F884ECD4EBE}"/>
              </a:ext>
            </a:extLst>
          </p:cNvPr>
          <p:cNvSpPr txBox="1"/>
          <p:nvPr/>
        </p:nvSpPr>
        <p:spPr>
          <a:xfrm>
            <a:off x="330200" y="70419"/>
            <a:ext cx="3686629" cy="707886"/>
          </a:xfrm>
          <a:prstGeom prst="rect">
            <a:avLst/>
          </a:prstGeom>
          <a:noFill/>
        </p:spPr>
        <p:txBody>
          <a:bodyPr wrap="square" rtlCol="0">
            <a:spAutoFit/>
          </a:bodyPr>
          <a:lstStyle/>
          <a:p>
            <a:r>
              <a:rPr lang="en-AU" sz="2000" b="1" dirty="0" err="1"/>
              <a:t>MoneySpot</a:t>
            </a:r>
            <a:r>
              <a:rPr lang="en-AU" sz="2000" b="1" dirty="0"/>
              <a:t> Investment Fund</a:t>
            </a:r>
          </a:p>
          <a:p>
            <a:r>
              <a:rPr lang="en-AU" sz="2000" b="1" dirty="0">
                <a:solidFill>
                  <a:schemeClr val="bg1">
                    <a:lumMod val="50000"/>
                  </a:schemeClr>
                </a:solidFill>
              </a:rPr>
              <a:t>We Lend. </a:t>
            </a:r>
            <a:r>
              <a:rPr lang="en-AU" sz="2000" b="1" dirty="0">
                <a:solidFill>
                  <a:srgbClr val="EF5323"/>
                </a:solidFill>
              </a:rPr>
              <a:t>You Invest.</a:t>
            </a:r>
          </a:p>
        </p:txBody>
      </p:sp>
      <p:graphicFrame>
        <p:nvGraphicFramePr>
          <p:cNvPr id="21" name="Table 20">
            <a:extLst>
              <a:ext uri="{FF2B5EF4-FFF2-40B4-BE49-F238E27FC236}">
                <a16:creationId xmlns:a16="http://schemas.microsoft.com/office/drawing/2014/main" xmlns="" id="{4E2CA50F-75CF-46A6-B1FD-3996CE96F11F}"/>
              </a:ext>
            </a:extLst>
          </p:cNvPr>
          <p:cNvGraphicFramePr>
            <a:graphicFrameLocks noGrp="1"/>
          </p:cNvGraphicFramePr>
          <p:nvPr>
            <p:extLst>
              <p:ext uri="{D42A27DB-BD31-4B8C-83A1-F6EECF244321}">
                <p14:modId xmlns:p14="http://schemas.microsoft.com/office/powerpoint/2010/main" val="4073399455"/>
              </p:ext>
            </p:extLst>
          </p:nvPr>
        </p:nvGraphicFramePr>
        <p:xfrm>
          <a:off x="330200" y="1902763"/>
          <a:ext cx="5181600" cy="74168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xmlns="" val="1673689498"/>
                    </a:ext>
                  </a:extLst>
                </a:gridCol>
                <a:gridCol w="1727200">
                  <a:extLst>
                    <a:ext uri="{9D8B030D-6E8A-4147-A177-3AD203B41FA5}">
                      <a16:colId xmlns:a16="http://schemas.microsoft.com/office/drawing/2014/main" xmlns="" val="2815873564"/>
                    </a:ext>
                  </a:extLst>
                </a:gridCol>
                <a:gridCol w="1727200">
                  <a:extLst>
                    <a:ext uri="{9D8B030D-6E8A-4147-A177-3AD203B41FA5}">
                      <a16:colId xmlns:a16="http://schemas.microsoft.com/office/drawing/2014/main" xmlns="" val="3853560241"/>
                    </a:ext>
                  </a:extLst>
                </a:gridCol>
              </a:tblGrid>
              <a:tr h="37084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May </a:t>
                      </a:r>
                      <a:r>
                        <a:rPr lang="en-AU" baseline="0" dirty="0" smtClean="0"/>
                        <a:t>2018</a:t>
                      </a:r>
                      <a:endParaRPr lang="en-AU" dirty="0" smtClean="0"/>
                    </a:p>
                  </a:txBody>
                  <a:tcPr>
                    <a:solidFill>
                      <a:srgbClr val="EF5323"/>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April </a:t>
                      </a:r>
                      <a:r>
                        <a:rPr lang="en-AU" baseline="0" dirty="0" smtClean="0"/>
                        <a:t>2018</a:t>
                      </a:r>
                      <a:endParaRPr lang="en-AU" dirty="0" smtClean="0"/>
                    </a:p>
                  </a:txBody>
                  <a:tcPr>
                    <a:solidFill>
                      <a:srgbClr val="EF5323"/>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March 2018</a:t>
                      </a:r>
                    </a:p>
                  </a:txBody>
                  <a:tcPr>
                    <a:solidFill>
                      <a:srgbClr val="EF5323"/>
                    </a:solidFill>
                  </a:tcPr>
                </a:tc>
                <a:extLst>
                  <a:ext uri="{0D108BD9-81ED-4DB2-BD59-A6C34878D82A}">
                    <a16:rowId xmlns:a16="http://schemas.microsoft.com/office/drawing/2014/main" xmlns="" val="3144608060"/>
                  </a:ext>
                </a:extLst>
              </a:tr>
              <a:tr h="370840">
                <a:tc>
                  <a:txBody>
                    <a:bodyPr/>
                    <a:lstStyle/>
                    <a:p>
                      <a:r>
                        <a:rPr lang="en-AU" dirty="0" smtClean="0"/>
                        <a:t>12.88%</a:t>
                      </a:r>
                      <a:endParaRPr lang="en-AU" dirty="0"/>
                    </a:p>
                  </a:txBody>
                  <a:tcPr>
                    <a:solidFill>
                      <a:schemeClr val="bg1">
                        <a:lumMod val="75000"/>
                      </a:schemeClr>
                    </a:solidFill>
                  </a:tcPr>
                </a:tc>
                <a:tc>
                  <a:txBody>
                    <a:bodyPr/>
                    <a:lstStyle/>
                    <a:p>
                      <a:r>
                        <a:rPr lang="en-AU" dirty="0" smtClean="0"/>
                        <a:t>13.01%</a:t>
                      </a:r>
                      <a:endParaRPr lang="en-AU" dirty="0"/>
                    </a:p>
                  </a:txBody>
                  <a:tcPr>
                    <a:solidFill>
                      <a:schemeClr val="bg1">
                        <a:lumMod val="75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12.76%</a:t>
                      </a:r>
                    </a:p>
                  </a:txBody>
                  <a:tcPr>
                    <a:solidFill>
                      <a:schemeClr val="bg1">
                        <a:lumMod val="75000"/>
                      </a:schemeClr>
                    </a:solidFill>
                  </a:tcPr>
                </a:tc>
                <a:extLst>
                  <a:ext uri="{0D108BD9-81ED-4DB2-BD59-A6C34878D82A}">
                    <a16:rowId xmlns:a16="http://schemas.microsoft.com/office/drawing/2014/main" xmlns="" val="1389392230"/>
                  </a:ext>
                </a:extLst>
              </a:tr>
            </a:tbl>
          </a:graphicData>
        </a:graphic>
      </p:graphicFrame>
      <p:graphicFrame>
        <p:nvGraphicFramePr>
          <p:cNvPr id="24" name="Table 23">
            <a:extLst>
              <a:ext uri="{FF2B5EF4-FFF2-40B4-BE49-F238E27FC236}">
                <a16:creationId xmlns:a16="http://schemas.microsoft.com/office/drawing/2014/main" xmlns="" id="{62555761-DC82-48F4-8E54-669A95A11811}"/>
              </a:ext>
            </a:extLst>
          </p:cNvPr>
          <p:cNvGraphicFramePr>
            <a:graphicFrameLocks noGrp="1"/>
          </p:cNvGraphicFramePr>
          <p:nvPr>
            <p:extLst>
              <p:ext uri="{D42A27DB-BD31-4B8C-83A1-F6EECF244321}">
                <p14:modId xmlns:p14="http://schemas.microsoft.com/office/powerpoint/2010/main" val="3139860283"/>
              </p:ext>
            </p:extLst>
          </p:nvPr>
        </p:nvGraphicFramePr>
        <p:xfrm>
          <a:off x="5958789" y="1894216"/>
          <a:ext cx="1572769" cy="741680"/>
        </p:xfrm>
        <a:graphic>
          <a:graphicData uri="http://schemas.openxmlformats.org/drawingml/2006/table">
            <a:tbl>
              <a:tblPr firstRow="1" bandRow="1">
                <a:tableStyleId>{5C22544A-7EE6-4342-B048-85BDC9FD1C3A}</a:tableStyleId>
              </a:tblPr>
              <a:tblGrid>
                <a:gridCol w="1572769">
                  <a:extLst>
                    <a:ext uri="{9D8B030D-6E8A-4147-A177-3AD203B41FA5}">
                      <a16:colId xmlns:a16="http://schemas.microsoft.com/office/drawing/2014/main" xmlns="" val="3431937924"/>
                    </a:ext>
                  </a:extLst>
                </a:gridCol>
              </a:tblGrid>
              <a:tr h="370840">
                <a:tc>
                  <a:txBody>
                    <a:bodyPr/>
                    <a:lstStyle/>
                    <a:p>
                      <a:r>
                        <a:rPr lang="en-AU" dirty="0"/>
                        <a:t>Unit Price</a:t>
                      </a:r>
                    </a:p>
                  </a:txBody>
                  <a:tcPr>
                    <a:solidFill>
                      <a:srgbClr val="EF5323"/>
                    </a:solidFill>
                  </a:tcPr>
                </a:tc>
                <a:extLst>
                  <a:ext uri="{0D108BD9-81ED-4DB2-BD59-A6C34878D82A}">
                    <a16:rowId xmlns:a16="http://schemas.microsoft.com/office/drawing/2014/main" xmlns="" val="199553816"/>
                  </a:ext>
                </a:extLst>
              </a:tr>
              <a:tr h="370840">
                <a:tc>
                  <a:txBody>
                    <a:bodyPr/>
                    <a:lstStyle/>
                    <a:p>
                      <a:r>
                        <a:rPr lang="en-AU" dirty="0"/>
                        <a:t>$1.00</a:t>
                      </a:r>
                    </a:p>
                  </a:txBody>
                  <a:tcPr>
                    <a:solidFill>
                      <a:schemeClr val="bg1">
                        <a:lumMod val="75000"/>
                      </a:schemeClr>
                    </a:solidFill>
                  </a:tcPr>
                </a:tc>
                <a:extLst>
                  <a:ext uri="{0D108BD9-81ED-4DB2-BD59-A6C34878D82A}">
                    <a16:rowId xmlns:a16="http://schemas.microsoft.com/office/drawing/2014/main" xmlns="" val="3144165060"/>
                  </a:ext>
                </a:extLst>
              </a:tr>
            </a:tbl>
          </a:graphicData>
        </a:graphic>
      </p:graphicFrame>
      <p:sp>
        <p:nvSpPr>
          <p:cNvPr id="25" name="TextBox 24">
            <a:extLst>
              <a:ext uri="{FF2B5EF4-FFF2-40B4-BE49-F238E27FC236}">
                <a16:creationId xmlns:a16="http://schemas.microsoft.com/office/drawing/2014/main" xmlns="" id="{D763DC68-1EE1-4A4B-9B00-87C80D11BE77}"/>
              </a:ext>
            </a:extLst>
          </p:cNvPr>
          <p:cNvSpPr txBox="1"/>
          <p:nvPr/>
        </p:nvSpPr>
        <p:spPr>
          <a:xfrm>
            <a:off x="330197" y="1572912"/>
            <a:ext cx="6635738" cy="338554"/>
          </a:xfrm>
          <a:prstGeom prst="rect">
            <a:avLst/>
          </a:prstGeom>
          <a:noFill/>
        </p:spPr>
        <p:txBody>
          <a:bodyPr wrap="square" rtlCol="0">
            <a:spAutoFit/>
          </a:bodyPr>
          <a:lstStyle/>
          <a:p>
            <a:r>
              <a:rPr lang="en-AU" sz="1600" dirty="0"/>
              <a:t>Fund Return Annualised* (after fees and charges, before Tax)</a:t>
            </a:r>
          </a:p>
        </p:txBody>
      </p:sp>
      <p:graphicFrame>
        <p:nvGraphicFramePr>
          <p:cNvPr id="56" name="Table 55">
            <a:extLst>
              <a:ext uri="{FF2B5EF4-FFF2-40B4-BE49-F238E27FC236}">
                <a16:creationId xmlns:a16="http://schemas.microsoft.com/office/drawing/2014/main" xmlns="" id="{EB6F7B25-FC7C-4D13-9293-9E0191B10361}"/>
              </a:ext>
            </a:extLst>
          </p:cNvPr>
          <p:cNvGraphicFramePr>
            <a:graphicFrameLocks noGrp="1"/>
          </p:cNvGraphicFramePr>
          <p:nvPr>
            <p:extLst>
              <p:ext uri="{D42A27DB-BD31-4B8C-83A1-F6EECF244321}">
                <p14:modId xmlns:p14="http://schemas.microsoft.com/office/powerpoint/2010/main" val="2173260622"/>
              </p:ext>
            </p:extLst>
          </p:nvPr>
        </p:nvGraphicFramePr>
        <p:xfrm>
          <a:off x="321479" y="3143763"/>
          <a:ext cx="5181600" cy="74168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xmlns="" val="1673689498"/>
                    </a:ext>
                  </a:extLst>
                </a:gridCol>
                <a:gridCol w="1727200">
                  <a:extLst>
                    <a:ext uri="{9D8B030D-6E8A-4147-A177-3AD203B41FA5}">
                      <a16:colId xmlns:a16="http://schemas.microsoft.com/office/drawing/2014/main" xmlns="" val="2815873564"/>
                    </a:ext>
                  </a:extLst>
                </a:gridCol>
                <a:gridCol w="1727200">
                  <a:extLst>
                    <a:ext uri="{9D8B030D-6E8A-4147-A177-3AD203B41FA5}">
                      <a16:colId xmlns:a16="http://schemas.microsoft.com/office/drawing/2014/main" xmlns="" val="3853560241"/>
                    </a:ext>
                  </a:extLst>
                </a:gridCol>
              </a:tblGrid>
              <a:tr h="37084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May 2018</a:t>
                      </a:r>
                    </a:p>
                  </a:txBody>
                  <a:tcPr>
                    <a:solidFill>
                      <a:srgbClr val="EF5323"/>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April </a:t>
                      </a:r>
                      <a:r>
                        <a:rPr lang="en-AU" baseline="0" dirty="0" smtClean="0"/>
                        <a:t>2018</a:t>
                      </a:r>
                      <a:endParaRPr lang="en-AU" dirty="0" smtClean="0"/>
                    </a:p>
                  </a:txBody>
                  <a:tcPr>
                    <a:solidFill>
                      <a:srgbClr val="EF5323"/>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March 2018</a:t>
                      </a:r>
                    </a:p>
                  </a:txBody>
                  <a:tcPr>
                    <a:solidFill>
                      <a:srgbClr val="EF5323"/>
                    </a:solidFill>
                  </a:tcPr>
                </a:tc>
                <a:extLst>
                  <a:ext uri="{0D108BD9-81ED-4DB2-BD59-A6C34878D82A}">
                    <a16:rowId xmlns:a16="http://schemas.microsoft.com/office/drawing/2014/main" xmlns="" val="3144608060"/>
                  </a:ext>
                </a:extLst>
              </a:tr>
              <a:tr h="370840">
                <a:tc>
                  <a:txBody>
                    <a:bodyPr/>
                    <a:lstStyle/>
                    <a:p>
                      <a:r>
                        <a:rPr lang="en-AU" dirty="0" smtClean="0"/>
                        <a:t>1.0365</a:t>
                      </a:r>
                      <a:endParaRPr lang="en-AU" dirty="0"/>
                    </a:p>
                  </a:txBody>
                  <a:tcPr>
                    <a:solidFill>
                      <a:schemeClr val="bg1">
                        <a:lumMod val="75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AU" dirty="0" smtClean="0"/>
                        <a:t>1.0896</a:t>
                      </a:r>
                    </a:p>
                  </a:txBody>
                  <a:tcPr>
                    <a:solidFill>
                      <a:schemeClr val="bg1">
                        <a:lumMod val="75000"/>
                      </a:schemeClr>
                    </a:solidFill>
                  </a:tcPr>
                </a:tc>
                <a:tc>
                  <a:txBody>
                    <a:bodyPr/>
                    <a:lstStyle/>
                    <a:p>
                      <a:r>
                        <a:rPr lang="en-AU" dirty="0" smtClean="0"/>
                        <a:t>1.0608</a:t>
                      </a:r>
                      <a:endParaRPr lang="en-AU" dirty="0"/>
                    </a:p>
                  </a:txBody>
                  <a:tcPr>
                    <a:solidFill>
                      <a:schemeClr val="bg1">
                        <a:lumMod val="75000"/>
                      </a:schemeClr>
                    </a:solidFill>
                  </a:tcPr>
                </a:tc>
                <a:extLst>
                  <a:ext uri="{0D108BD9-81ED-4DB2-BD59-A6C34878D82A}">
                    <a16:rowId xmlns:a16="http://schemas.microsoft.com/office/drawing/2014/main" xmlns="" val="1389392230"/>
                  </a:ext>
                </a:extLst>
              </a:tr>
            </a:tbl>
          </a:graphicData>
        </a:graphic>
      </p:graphicFrame>
      <p:graphicFrame>
        <p:nvGraphicFramePr>
          <p:cNvPr id="57" name="Table 56">
            <a:extLst>
              <a:ext uri="{FF2B5EF4-FFF2-40B4-BE49-F238E27FC236}">
                <a16:creationId xmlns:a16="http://schemas.microsoft.com/office/drawing/2014/main" xmlns="" id="{EB34CA17-60B7-4086-893D-4F5956E53104}"/>
              </a:ext>
            </a:extLst>
          </p:cNvPr>
          <p:cNvGraphicFramePr>
            <a:graphicFrameLocks noGrp="1"/>
          </p:cNvGraphicFramePr>
          <p:nvPr>
            <p:extLst>
              <p:ext uri="{D42A27DB-BD31-4B8C-83A1-F6EECF244321}">
                <p14:modId xmlns:p14="http://schemas.microsoft.com/office/powerpoint/2010/main" val="2327686442"/>
              </p:ext>
            </p:extLst>
          </p:nvPr>
        </p:nvGraphicFramePr>
        <p:xfrm>
          <a:off x="5967802" y="3162194"/>
          <a:ext cx="1572769" cy="741680"/>
        </p:xfrm>
        <a:graphic>
          <a:graphicData uri="http://schemas.openxmlformats.org/drawingml/2006/table">
            <a:tbl>
              <a:tblPr firstRow="1" bandRow="1">
                <a:tableStyleId>{5C22544A-7EE6-4342-B048-85BDC9FD1C3A}</a:tableStyleId>
              </a:tblPr>
              <a:tblGrid>
                <a:gridCol w="1572769">
                  <a:extLst>
                    <a:ext uri="{9D8B030D-6E8A-4147-A177-3AD203B41FA5}">
                      <a16:colId xmlns:a16="http://schemas.microsoft.com/office/drawing/2014/main" xmlns="" val="3431937924"/>
                    </a:ext>
                  </a:extLst>
                </a:gridCol>
              </a:tblGrid>
              <a:tr h="370840">
                <a:tc>
                  <a:txBody>
                    <a:bodyPr/>
                    <a:lstStyle/>
                    <a:p>
                      <a:r>
                        <a:rPr lang="en-AU" dirty="0"/>
                        <a:t>Units Issued</a:t>
                      </a:r>
                    </a:p>
                  </a:txBody>
                  <a:tcPr>
                    <a:solidFill>
                      <a:srgbClr val="EF5323"/>
                    </a:solidFill>
                  </a:tcPr>
                </a:tc>
                <a:extLst>
                  <a:ext uri="{0D108BD9-81ED-4DB2-BD59-A6C34878D82A}">
                    <a16:rowId xmlns:a16="http://schemas.microsoft.com/office/drawing/2014/main" xmlns="" val="199553816"/>
                  </a:ext>
                </a:extLst>
              </a:tr>
              <a:tr h="370840">
                <a:tc>
                  <a:txBody>
                    <a:bodyPr/>
                    <a:lstStyle/>
                    <a:p>
                      <a:r>
                        <a:rPr lang="en-AU" dirty="0" smtClean="0"/>
                        <a:t>1,495,933</a:t>
                      </a:r>
                      <a:endParaRPr lang="en-AU" dirty="0"/>
                    </a:p>
                  </a:txBody>
                  <a:tcPr>
                    <a:solidFill>
                      <a:schemeClr val="bg1">
                        <a:lumMod val="75000"/>
                      </a:schemeClr>
                    </a:solidFill>
                  </a:tcPr>
                </a:tc>
                <a:extLst>
                  <a:ext uri="{0D108BD9-81ED-4DB2-BD59-A6C34878D82A}">
                    <a16:rowId xmlns:a16="http://schemas.microsoft.com/office/drawing/2014/main" xmlns="" val="3144165060"/>
                  </a:ext>
                </a:extLst>
              </a:tr>
            </a:tbl>
          </a:graphicData>
        </a:graphic>
      </p:graphicFrame>
      <p:sp>
        <p:nvSpPr>
          <p:cNvPr id="58" name="TextBox 57">
            <a:extLst>
              <a:ext uri="{FF2B5EF4-FFF2-40B4-BE49-F238E27FC236}">
                <a16:creationId xmlns:a16="http://schemas.microsoft.com/office/drawing/2014/main" xmlns="" id="{C243F07F-C44A-47A4-B16B-616BD573FD64}"/>
              </a:ext>
            </a:extLst>
          </p:cNvPr>
          <p:cNvSpPr txBox="1"/>
          <p:nvPr/>
        </p:nvSpPr>
        <p:spPr>
          <a:xfrm>
            <a:off x="334900" y="2781081"/>
            <a:ext cx="6987545" cy="338554"/>
          </a:xfrm>
          <a:prstGeom prst="rect">
            <a:avLst/>
          </a:prstGeom>
          <a:noFill/>
        </p:spPr>
        <p:txBody>
          <a:bodyPr wrap="square" rtlCol="0">
            <a:spAutoFit/>
          </a:bodyPr>
          <a:lstStyle/>
          <a:p>
            <a:r>
              <a:rPr lang="en-AU" sz="1600" dirty="0"/>
              <a:t>Distribution by Month (after fees and charges, before Tax) cents per unit</a:t>
            </a:r>
          </a:p>
        </p:txBody>
      </p:sp>
      <p:sp>
        <p:nvSpPr>
          <p:cNvPr id="26" name="TextBox 25">
            <a:extLst>
              <a:ext uri="{FF2B5EF4-FFF2-40B4-BE49-F238E27FC236}">
                <a16:creationId xmlns:a16="http://schemas.microsoft.com/office/drawing/2014/main" xmlns="" id="{EABD3290-2A36-42AE-9A70-456204E8C285}"/>
              </a:ext>
            </a:extLst>
          </p:cNvPr>
          <p:cNvSpPr txBox="1"/>
          <p:nvPr/>
        </p:nvSpPr>
        <p:spPr>
          <a:xfrm>
            <a:off x="308494" y="4115370"/>
            <a:ext cx="7204069" cy="861774"/>
          </a:xfrm>
          <a:prstGeom prst="rect">
            <a:avLst/>
          </a:prstGeom>
          <a:noFill/>
        </p:spPr>
        <p:txBody>
          <a:bodyPr wrap="square" rtlCol="0">
            <a:spAutoFit/>
          </a:bodyPr>
          <a:lstStyle/>
          <a:p>
            <a:r>
              <a:rPr lang="en-AU" sz="1000" dirty="0"/>
              <a:t>* Unaudited performance – net returns are calculated using the current Net Asset Value (NAV) plus the monthly distribution as a percentage of the current month. Past performance is not a reliable indicator of future performance. Before investing in the Fund, you should download and read the Product Disclosure Statement that is available from our website.</a:t>
            </a:r>
          </a:p>
          <a:p>
            <a:r>
              <a:rPr lang="en-AU" sz="1000" dirty="0"/>
              <a:t>* NAV is calculated using the gross assets less liabilities including fees, costs and the provision of distributions payable. Fund asset values have been calculated using unaudited data for the month being reported.</a:t>
            </a:r>
          </a:p>
        </p:txBody>
      </p:sp>
      <p:sp>
        <p:nvSpPr>
          <p:cNvPr id="60" name="TextBox 59">
            <a:extLst>
              <a:ext uri="{FF2B5EF4-FFF2-40B4-BE49-F238E27FC236}">
                <a16:creationId xmlns:a16="http://schemas.microsoft.com/office/drawing/2014/main" xmlns="" id="{68ED75F1-C72E-4406-9A8E-6D13871BD57E}"/>
              </a:ext>
            </a:extLst>
          </p:cNvPr>
          <p:cNvSpPr txBox="1"/>
          <p:nvPr/>
        </p:nvSpPr>
        <p:spPr>
          <a:xfrm>
            <a:off x="349479" y="5652384"/>
            <a:ext cx="3421698" cy="2400657"/>
          </a:xfrm>
          <a:prstGeom prst="rect">
            <a:avLst/>
          </a:prstGeom>
          <a:noFill/>
        </p:spPr>
        <p:txBody>
          <a:bodyPr wrap="square" rtlCol="0">
            <a:spAutoFit/>
          </a:bodyPr>
          <a:lstStyle/>
          <a:p>
            <a:r>
              <a:rPr lang="en-US" sz="1000" b="1" dirty="0">
                <a:solidFill>
                  <a:srgbClr val="4D4D4D"/>
                </a:solidFill>
              </a:rPr>
              <a:t>Loans issued to date: </a:t>
            </a:r>
            <a:r>
              <a:rPr lang="en-US" sz="1000" dirty="0">
                <a:solidFill>
                  <a:srgbClr val="4D4D4D"/>
                </a:solidFill>
              </a:rPr>
              <a:t>	</a:t>
            </a:r>
            <a:r>
              <a:rPr lang="en-US" sz="1000" dirty="0" smtClean="0">
                <a:solidFill>
                  <a:srgbClr val="4D4D4D"/>
                </a:solidFill>
              </a:rPr>
              <a:t>83,747</a:t>
            </a:r>
            <a:endParaRPr lang="en-US" sz="1000" dirty="0">
              <a:solidFill>
                <a:srgbClr val="4D4D4D"/>
              </a:solidFill>
            </a:endParaRPr>
          </a:p>
          <a:p>
            <a:endParaRPr lang="en-US" sz="1000" dirty="0">
              <a:solidFill>
                <a:srgbClr val="4D4D4D"/>
              </a:solidFill>
            </a:endParaRPr>
          </a:p>
          <a:p>
            <a:r>
              <a:rPr lang="en-US" sz="1000" b="1" dirty="0">
                <a:solidFill>
                  <a:srgbClr val="4D4D4D"/>
                </a:solidFill>
              </a:rPr>
              <a:t>Funds lent to date 000’s: </a:t>
            </a:r>
            <a:r>
              <a:rPr lang="en-US" sz="1000" dirty="0">
                <a:solidFill>
                  <a:srgbClr val="4D4D4D"/>
                </a:solidFill>
              </a:rPr>
              <a:t>	</a:t>
            </a:r>
            <a:r>
              <a:rPr lang="en-US" sz="1000" dirty="0" smtClean="0">
                <a:solidFill>
                  <a:srgbClr val="4D4D4D"/>
                </a:solidFill>
              </a:rPr>
              <a:t>$60,390</a:t>
            </a:r>
            <a:endParaRPr lang="en-US" sz="1000" dirty="0">
              <a:solidFill>
                <a:srgbClr val="4D4D4D"/>
              </a:solidFill>
            </a:endParaRPr>
          </a:p>
          <a:p>
            <a:endParaRPr lang="en-US" sz="1000" dirty="0">
              <a:solidFill>
                <a:srgbClr val="4D4D4D"/>
              </a:solidFill>
            </a:endParaRPr>
          </a:p>
          <a:p>
            <a:r>
              <a:rPr lang="en-US" sz="1000" b="1" dirty="0">
                <a:solidFill>
                  <a:srgbClr val="4D4D4D"/>
                </a:solidFill>
              </a:rPr>
              <a:t>Average Loan Size: 	</a:t>
            </a:r>
            <a:r>
              <a:rPr lang="en-US" sz="1000" dirty="0">
                <a:solidFill>
                  <a:srgbClr val="4D4D4D"/>
                </a:solidFill>
              </a:rPr>
              <a:t>	</a:t>
            </a:r>
            <a:r>
              <a:rPr lang="en-US" sz="1000" dirty="0" smtClean="0">
                <a:solidFill>
                  <a:srgbClr val="4D4D4D"/>
                </a:solidFill>
              </a:rPr>
              <a:t>$720</a:t>
            </a:r>
            <a:endParaRPr lang="en-US" sz="1000" dirty="0">
              <a:solidFill>
                <a:srgbClr val="4D4D4D"/>
              </a:solidFill>
            </a:endParaRPr>
          </a:p>
          <a:p>
            <a:endParaRPr lang="en-US" sz="1000" dirty="0">
              <a:solidFill>
                <a:srgbClr val="4D4D4D"/>
              </a:solidFill>
            </a:endParaRPr>
          </a:p>
          <a:p>
            <a:r>
              <a:rPr lang="en-US" sz="1000" b="1" dirty="0">
                <a:solidFill>
                  <a:srgbClr val="4D4D4D"/>
                </a:solidFill>
              </a:rPr>
              <a:t>Average Bad debt (12MthsFY17): </a:t>
            </a:r>
            <a:r>
              <a:rPr lang="en-US" sz="1000" dirty="0">
                <a:solidFill>
                  <a:srgbClr val="4D4D4D"/>
                </a:solidFill>
              </a:rPr>
              <a:t>	3.605%</a:t>
            </a:r>
          </a:p>
          <a:p>
            <a:endParaRPr lang="en-US" sz="1000" dirty="0">
              <a:solidFill>
                <a:srgbClr val="4D4D4D"/>
              </a:solidFill>
            </a:endParaRPr>
          </a:p>
          <a:p>
            <a:r>
              <a:rPr lang="en-US" sz="1000" b="1" dirty="0">
                <a:solidFill>
                  <a:srgbClr val="4D4D4D"/>
                </a:solidFill>
              </a:rPr>
              <a:t>Average Loan Duration:</a:t>
            </a:r>
            <a:r>
              <a:rPr lang="en-US" sz="1000" dirty="0">
                <a:solidFill>
                  <a:srgbClr val="4D4D4D"/>
                </a:solidFill>
              </a:rPr>
              <a:t>	67 Days</a:t>
            </a:r>
          </a:p>
          <a:p>
            <a:endParaRPr lang="en-US" sz="1000" dirty="0">
              <a:solidFill>
                <a:srgbClr val="4D4D4D"/>
              </a:solidFill>
            </a:endParaRPr>
          </a:p>
          <a:p>
            <a:r>
              <a:rPr lang="en-US" sz="1000" b="1" dirty="0">
                <a:solidFill>
                  <a:srgbClr val="4D4D4D"/>
                </a:solidFill>
              </a:rPr>
              <a:t>Collection Speed:		90% within 30 days</a:t>
            </a:r>
          </a:p>
          <a:p>
            <a:endParaRPr lang="en-US" sz="1000" b="1" dirty="0">
              <a:solidFill>
                <a:srgbClr val="4D4D4D"/>
              </a:solidFill>
            </a:endParaRPr>
          </a:p>
          <a:p>
            <a:r>
              <a:rPr lang="en-US" sz="1000" b="1" dirty="0">
                <a:solidFill>
                  <a:srgbClr val="4D4D4D"/>
                </a:solidFill>
              </a:rPr>
              <a:t>Repayment frequency:	87% Fortnightly or less</a:t>
            </a:r>
          </a:p>
          <a:p>
            <a:endParaRPr lang="en-US" sz="1000" b="1" dirty="0">
              <a:solidFill>
                <a:srgbClr val="4D4D4D"/>
              </a:solidFill>
            </a:endParaRPr>
          </a:p>
          <a:p>
            <a:r>
              <a:rPr lang="en-US" sz="1000" b="1" dirty="0">
                <a:solidFill>
                  <a:srgbClr val="4D4D4D"/>
                </a:solidFill>
              </a:rPr>
              <a:t>Arrears Policy:		Write-off 100 days</a:t>
            </a:r>
            <a:endParaRPr lang="en-US" sz="1000" dirty="0">
              <a:solidFill>
                <a:srgbClr val="4D4D4D"/>
              </a:solidFill>
            </a:endParaRPr>
          </a:p>
        </p:txBody>
      </p:sp>
      <p:sp>
        <p:nvSpPr>
          <p:cNvPr id="27" name="TextBox 26">
            <a:extLst>
              <a:ext uri="{FF2B5EF4-FFF2-40B4-BE49-F238E27FC236}">
                <a16:creationId xmlns:a16="http://schemas.microsoft.com/office/drawing/2014/main" xmlns="" id="{AD785D23-C0C8-4C66-9198-6A953738F441}"/>
              </a:ext>
            </a:extLst>
          </p:cNvPr>
          <p:cNvSpPr txBox="1"/>
          <p:nvPr/>
        </p:nvSpPr>
        <p:spPr>
          <a:xfrm>
            <a:off x="349479" y="8396185"/>
            <a:ext cx="6958386" cy="723275"/>
          </a:xfrm>
          <a:prstGeom prst="rect">
            <a:avLst/>
          </a:prstGeom>
          <a:noFill/>
        </p:spPr>
        <p:txBody>
          <a:bodyPr wrap="square" rtlCol="0">
            <a:spAutoFit/>
          </a:bodyPr>
          <a:lstStyle/>
          <a:p>
            <a:r>
              <a:rPr lang="en-AU" sz="1100" dirty="0"/>
              <a:t>* </a:t>
            </a:r>
            <a:r>
              <a:rPr lang="en-AU" sz="1000" dirty="0"/>
              <a:t>The loan investment summary represents loans made by </a:t>
            </a:r>
            <a:r>
              <a:rPr lang="en-AU" sz="1000" dirty="0" err="1"/>
              <a:t>MoneySpot</a:t>
            </a:r>
            <a:r>
              <a:rPr lang="en-AU" sz="1000" dirty="0"/>
              <a:t> Finance Pty Ltd, a credit licensee and associated company of </a:t>
            </a:r>
            <a:r>
              <a:rPr lang="en-AU" sz="1000" dirty="0" err="1"/>
              <a:t>MoneySpot</a:t>
            </a:r>
            <a:r>
              <a:rPr lang="en-AU" sz="1000" dirty="0"/>
              <a:t> Investments Limited. The Fund lends money to </a:t>
            </a:r>
            <a:r>
              <a:rPr lang="en-AU" sz="1000" dirty="0" err="1"/>
              <a:t>MoneySpot</a:t>
            </a:r>
            <a:r>
              <a:rPr lang="en-AU" sz="1000" dirty="0"/>
              <a:t> Finance, which then lends those funds to consumers, which are represented in the above table. The intention is to illustrate a track record of lending small amounts to  a large number of borrowers and by doing so diversifying the risk of the loan book.</a:t>
            </a:r>
          </a:p>
        </p:txBody>
      </p:sp>
      <p:sp>
        <p:nvSpPr>
          <p:cNvPr id="63" name="TextBox 62">
            <a:extLst>
              <a:ext uri="{FF2B5EF4-FFF2-40B4-BE49-F238E27FC236}">
                <a16:creationId xmlns:a16="http://schemas.microsoft.com/office/drawing/2014/main" xmlns="" id="{F6EAA1DC-792B-4428-8C44-81A07AE34147}"/>
              </a:ext>
            </a:extLst>
          </p:cNvPr>
          <p:cNvSpPr txBox="1"/>
          <p:nvPr/>
        </p:nvSpPr>
        <p:spPr>
          <a:xfrm>
            <a:off x="792923" y="9403604"/>
            <a:ext cx="2723441" cy="246221"/>
          </a:xfrm>
          <a:prstGeom prst="rect">
            <a:avLst/>
          </a:prstGeom>
          <a:noFill/>
        </p:spPr>
        <p:txBody>
          <a:bodyPr wrap="square" rtlCol="0">
            <a:spAutoFit/>
          </a:bodyPr>
          <a:lstStyle/>
          <a:p>
            <a:r>
              <a:rPr lang="en-AU" sz="1000" dirty="0" err="1">
                <a:solidFill>
                  <a:srgbClr val="4D4D4D"/>
                </a:solidFill>
              </a:rPr>
              <a:t>MoneySpot</a:t>
            </a:r>
            <a:r>
              <a:rPr lang="en-AU" sz="1000" dirty="0">
                <a:solidFill>
                  <a:srgbClr val="4D4D4D"/>
                </a:solidFill>
              </a:rPr>
              <a:t>  Investment Fund ARSN 616929849</a:t>
            </a:r>
            <a:endParaRPr lang="en-US" sz="1000" dirty="0">
              <a:solidFill>
                <a:srgbClr val="4D4D4D"/>
              </a:solidFill>
            </a:endParaRPr>
          </a:p>
        </p:txBody>
      </p:sp>
      <p:graphicFrame>
        <p:nvGraphicFramePr>
          <p:cNvPr id="40" name="Chart 39">
            <a:extLst>
              <a:ext uri="{FF2B5EF4-FFF2-40B4-BE49-F238E27FC236}">
                <a16:creationId xmlns:a16="http://schemas.microsoft.com/office/drawing/2014/main" xmlns="" id="{00000000-0008-0000-0000-000005000000}"/>
              </a:ext>
            </a:extLst>
          </p:cNvPr>
          <p:cNvGraphicFramePr>
            <a:graphicFrameLocks/>
          </p:cNvGraphicFramePr>
          <p:nvPr>
            <p:extLst>
              <p:ext uri="{D42A27DB-BD31-4B8C-83A1-F6EECF244321}">
                <p14:modId xmlns:p14="http://schemas.microsoft.com/office/powerpoint/2010/main" val="1081298288"/>
              </p:ext>
            </p:extLst>
          </p:nvPr>
        </p:nvGraphicFramePr>
        <p:xfrm>
          <a:off x="3757598" y="5711612"/>
          <a:ext cx="3795700" cy="271170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51208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a:xfrm>
            <a:off x="0" y="9319260"/>
            <a:ext cx="7772400" cy="599904"/>
          </a:xfrm>
          <a:prstGeom prst="bentConnector3">
            <a:avLst>
              <a:gd name="adj1" fmla="val 92745"/>
            </a:avLst>
          </a:prstGeom>
          <a:ln>
            <a:solidFill>
              <a:srgbClr val="EF5323"/>
            </a:solidFill>
          </a:ln>
        </p:spPr>
        <p:style>
          <a:lnRef idx="1">
            <a:schemeClr val="accent2"/>
          </a:lnRef>
          <a:fillRef idx="0">
            <a:schemeClr val="accent2"/>
          </a:fillRef>
          <a:effectRef idx="0">
            <a:schemeClr val="accent2"/>
          </a:effectRef>
          <a:fontRef idx="minor">
            <a:schemeClr val="tx1"/>
          </a:fontRef>
        </p:style>
      </p:cxnSp>
      <p:sp>
        <p:nvSpPr>
          <p:cNvPr id="23" name="Flowchart: Alternate Process 22"/>
          <p:cNvSpPr/>
          <p:nvPr/>
        </p:nvSpPr>
        <p:spPr>
          <a:xfrm>
            <a:off x="7306310" y="9319260"/>
            <a:ext cx="393700" cy="523240"/>
          </a:xfrm>
          <a:prstGeom prst="flowChartAlternateProcess">
            <a:avLst/>
          </a:prstGeom>
          <a:solidFill>
            <a:srgbClr val="EF5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8" name="Rectangle 7">
            <a:extLst>
              <a:ext uri="{FF2B5EF4-FFF2-40B4-BE49-F238E27FC236}">
                <a16:creationId xmlns:a16="http://schemas.microsoft.com/office/drawing/2014/main" xmlns="" id="{F798B792-9652-42E9-98B6-AEAB606825ED}"/>
              </a:ext>
            </a:extLst>
          </p:cNvPr>
          <p:cNvSpPr/>
          <p:nvPr/>
        </p:nvSpPr>
        <p:spPr>
          <a:xfrm>
            <a:off x="266700" y="1214318"/>
            <a:ext cx="7039610" cy="3816429"/>
          </a:xfrm>
          <a:prstGeom prst="rect">
            <a:avLst/>
          </a:prstGeom>
        </p:spPr>
        <p:txBody>
          <a:bodyPr wrap="square">
            <a:spAutoFit/>
          </a:bodyPr>
          <a:lstStyle/>
          <a:p>
            <a:r>
              <a:rPr lang="en-AU" sz="1100" b="1" dirty="0"/>
              <a:t>DISCLAIMER </a:t>
            </a:r>
          </a:p>
          <a:p>
            <a:endParaRPr lang="en-AU" sz="1100" dirty="0"/>
          </a:p>
          <a:p>
            <a:r>
              <a:rPr lang="en-AU" sz="1100" dirty="0"/>
              <a:t>The Information in this document is current as at </a:t>
            </a:r>
            <a:r>
              <a:rPr lang="en-AU" sz="1100" dirty="0" smtClean="0"/>
              <a:t>31 </a:t>
            </a:r>
            <a:r>
              <a:rPr lang="en-AU" sz="1100" dirty="0" smtClean="0"/>
              <a:t>May 2018</a:t>
            </a:r>
            <a:r>
              <a:rPr lang="en-AU" sz="1100" dirty="0"/>
              <a:t>. </a:t>
            </a:r>
          </a:p>
          <a:p>
            <a:endParaRPr lang="en-AU" sz="1100" dirty="0"/>
          </a:p>
          <a:p>
            <a:r>
              <a:rPr lang="en-AU" sz="1100" dirty="0"/>
              <a:t>This document has been prepared by the management of </a:t>
            </a:r>
            <a:r>
              <a:rPr lang="en-AU" sz="1100" dirty="0" err="1"/>
              <a:t>MoneySpot</a:t>
            </a:r>
            <a:r>
              <a:rPr lang="en-AU" sz="1100" dirty="0"/>
              <a:t> Investments Limited (MSI) ACN 614077995, Responsible Entity of the </a:t>
            </a:r>
            <a:r>
              <a:rPr lang="en-AU" sz="1100" dirty="0" err="1"/>
              <a:t>MoneySpot</a:t>
            </a:r>
            <a:r>
              <a:rPr lang="en-AU" sz="1100" dirty="0"/>
              <a:t> Investment Fund Australian Financial Services Licence (AFSL) number 491268. MSI believes that the information contained herein is accurate at the time of producing this document however, to the fullest extent permitted by law, MSI disclaims all liability for itself, its directors and its associates in respect of the contents of this document. </a:t>
            </a:r>
          </a:p>
          <a:p>
            <a:endParaRPr lang="en-AU" sz="1100" dirty="0"/>
          </a:p>
          <a:p>
            <a:r>
              <a:rPr lang="en-AU" sz="1100" dirty="0"/>
              <a:t>This document should be regarded as general information only rather than advice. In preparing this document, MSI did not take into account the investment objectives, financial situation and particular needs of any individual person. Past performance is not a reliable indicator of future performance. The information contained in this document is presented for informational purposes only and is not to be construed as a solicitation or an offer or recommendation to buy or sell any units. Any opinions expressed in this document may be subject to change. The information must not be used by investors as a substitute for the exercise of their own judgment and investigation. Investors must consider the PDS issued by MSI for the Fund before making a decision to invest in the Fund. The PDS contains important information about investing in the Fund, and it is important investors obtain and read a copy of the PDS before making a decision about whether to acquire, continue to hold or dispose of units in the Fund. Investors should also consult a licensed financial adviser before making an investment decision in relation to the Fund. Defined terms in this document have the same meaning as in the PDS. A copy of the PDS and continuous disclosures may be obtained from invest.moneyspot.com.au or by phoning 1300 271 902. </a:t>
            </a:r>
          </a:p>
        </p:txBody>
      </p:sp>
      <p:pic>
        <p:nvPicPr>
          <p:cNvPr id="35" name="Picture 34">
            <a:extLst>
              <a:ext uri="{FF2B5EF4-FFF2-40B4-BE49-F238E27FC236}">
                <a16:creationId xmlns:a16="http://schemas.microsoft.com/office/drawing/2014/main" xmlns="" id="{B1C6DC3C-C5EA-4B1C-9CF5-10F1F22D4D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5869" y="40187"/>
            <a:ext cx="2095500" cy="1143000"/>
          </a:xfrm>
          <a:prstGeom prst="rect">
            <a:avLst/>
          </a:prstGeom>
        </p:spPr>
      </p:pic>
      <p:sp>
        <p:nvSpPr>
          <p:cNvPr id="38" name="TextBox 37">
            <a:extLst>
              <a:ext uri="{FF2B5EF4-FFF2-40B4-BE49-F238E27FC236}">
                <a16:creationId xmlns:a16="http://schemas.microsoft.com/office/drawing/2014/main" xmlns="" id="{5E0F7C19-0B94-4F51-9805-D6DAB010E2E7}"/>
              </a:ext>
            </a:extLst>
          </p:cNvPr>
          <p:cNvSpPr txBox="1"/>
          <p:nvPr/>
        </p:nvSpPr>
        <p:spPr>
          <a:xfrm>
            <a:off x="266700" y="231079"/>
            <a:ext cx="3686629" cy="707886"/>
          </a:xfrm>
          <a:prstGeom prst="rect">
            <a:avLst/>
          </a:prstGeom>
          <a:noFill/>
        </p:spPr>
        <p:txBody>
          <a:bodyPr wrap="square" rtlCol="0">
            <a:spAutoFit/>
          </a:bodyPr>
          <a:lstStyle/>
          <a:p>
            <a:r>
              <a:rPr lang="en-AU" sz="2000" b="1" dirty="0" err="1"/>
              <a:t>MoneySpot</a:t>
            </a:r>
            <a:r>
              <a:rPr lang="en-AU" sz="2000" b="1" dirty="0"/>
              <a:t> Investment Fund</a:t>
            </a:r>
          </a:p>
          <a:p>
            <a:r>
              <a:rPr lang="en-AU" sz="2000" b="1" dirty="0">
                <a:solidFill>
                  <a:schemeClr val="bg1">
                    <a:lumMod val="50000"/>
                  </a:schemeClr>
                </a:solidFill>
              </a:rPr>
              <a:t>We Lend. </a:t>
            </a:r>
            <a:r>
              <a:rPr lang="en-AU" sz="2000" b="1" dirty="0">
                <a:solidFill>
                  <a:srgbClr val="EF5323"/>
                </a:solidFill>
              </a:rPr>
              <a:t>You Invest.</a:t>
            </a:r>
          </a:p>
        </p:txBody>
      </p:sp>
      <p:sp>
        <p:nvSpPr>
          <p:cNvPr id="39" name="TextBox 38">
            <a:extLst>
              <a:ext uri="{FF2B5EF4-FFF2-40B4-BE49-F238E27FC236}">
                <a16:creationId xmlns:a16="http://schemas.microsoft.com/office/drawing/2014/main" xmlns="" id="{529D43EC-1DB8-42AB-8701-5062B8832FC8}"/>
              </a:ext>
            </a:extLst>
          </p:cNvPr>
          <p:cNvSpPr txBox="1"/>
          <p:nvPr/>
        </p:nvSpPr>
        <p:spPr>
          <a:xfrm>
            <a:off x="3686628" y="9403604"/>
            <a:ext cx="1552358" cy="246221"/>
          </a:xfrm>
          <a:prstGeom prst="rect">
            <a:avLst/>
          </a:prstGeom>
          <a:noFill/>
        </p:spPr>
        <p:txBody>
          <a:bodyPr wrap="square" rtlCol="0">
            <a:spAutoFit/>
          </a:bodyPr>
          <a:lstStyle/>
          <a:p>
            <a:r>
              <a:rPr lang="en-AU" sz="1000" dirty="0">
                <a:solidFill>
                  <a:srgbClr val="4D4D4D"/>
                </a:solidFill>
              </a:rPr>
              <a:t>invest.moneyspot.com.au</a:t>
            </a:r>
            <a:endParaRPr lang="en-US" sz="1000" dirty="0">
              <a:solidFill>
                <a:srgbClr val="4D4D4D"/>
              </a:solidFill>
            </a:endParaRPr>
          </a:p>
        </p:txBody>
      </p:sp>
      <p:grpSp>
        <p:nvGrpSpPr>
          <p:cNvPr id="40" name="Group 39">
            <a:extLst>
              <a:ext uri="{FF2B5EF4-FFF2-40B4-BE49-F238E27FC236}">
                <a16:creationId xmlns:a16="http://schemas.microsoft.com/office/drawing/2014/main" xmlns="" id="{D84F6CE8-715B-4E9C-9E53-896318AEC622}"/>
              </a:ext>
            </a:extLst>
          </p:cNvPr>
          <p:cNvGrpSpPr/>
          <p:nvPr/>
        </p:nvGrpSpPr>
        <p:grpSpPr>
          <a:xfrm>
            <a:off x="879361" y="9783117"/>
            <a:ext cx="2499553" cy="246221"/>
            <a:chOff x="998638" y="10015528"/>
            <a:chExt cx="2976983" cy="310566"/>
          </a:xfrm>
        </p:grpSpPr>
        <p:pic>
          <p:nvPicPr>
            <p:cNvPr id="41" name="Picture 40">
              <a:extLst>
                <a:ext uri="{FF2B5EF4-FFF2-40B4-BE49-F238E27FC236}">
                  <a16:creationId xmlns:a16="http://schemas.microsoft.com/office/drawing/2014/main" xmlns="" id="{9EBAEC2E-9615-439A-AE35-C7F6C97407BE}"/>
                </a:ext>
              </a:extLst>
            </p:cNvPr>
            <p:cNvPicPr>
              <a:picLocks noChangeAspect="1"/>
            </p:cNvPicPr>
            <p:nvPr/>
          </p:nvPicPr>
          <p:blipFill>
            <a:blip r:embed="rId4"/>
            <a:stretch>
              <a:fillRect/>
            </a:stretch>
          </p:blipFill>
          <p:spPr>
            <a:xfrm>
              <a:off x="998638" y="10026120"/>
              <a:ext cx="262911" cy="263719"/>
            </a:xfrm>
            <a:prstGeom prst="rect">
              <a:avLst/>
            </a:prstGeom>
          </p:spPr>
        </p:pic>
        <p:sp>
          <p:nvSpPr>
            <p:cNvPr id="42" name="TextBox 41">
              <a:extLst>
                <a:ext uri="{FF2B5EF4-FFF2-40B4-BE49-F238E27FC236}">
                  <a16:creationId xmlns:a16="http://schemas.microsoft.com/office/drawing/2014/main" xmlns="" id="{C3B10D98-C3DC-4EC5-BF6C-08A8FBC478E0}"/>
                </a:ext>
              </a:extLst>
            </p:cNvPr>
            <p:cNvSpPr txBox="1"/>
            <p:nvPr/>
          </p:nvSpPr>
          <p:spPr>
            <a:xfrm>
              <a:off x="1269559" y="10015528"/>
              <a:ext cx="2706062" cy="310566"/>
            </a:xfrm>
            <a:prstGeom prst="rect">
              <a:avLst/>
            </a:prstGeom>
            <a:noFill/>
          </p:spPr>
          <p:txBody>
            <a:bodyPr wrap="square" rtlCol="0">
              <a:spAutoFit/>
            </a:bodyPr>
            <a:lstStyle/>
            <a:p>
              <a:r>
                <a:rPr lang="en-AU" sz="1000" dirty="0">
                  <a:solidFill>
                    <a:srgbClr val="4D4D4D"/>
                  </a:solidFill>
                </a:rPr>
                <a:t>customerservice@moneyspot.com.au</a:t>
              </a:r>
              <a:endParaRPr lang="en-US" sz="1000" dirty="0">
                <a:solidFill>
                  <a:srgbClr val="4D4D4D"/>
                </a:solidFill>
              </a:endParaRPr>
            </a:p>
          </p:txBody>
        </p:sp>
      </p:grpSp>
      <p:grpSp>
        <p:nvGrpSpPr>
          <p:cNvPr id="43" name="Group 42">
            <a:extLst>
              <a:ext uri="{FF2B5EF4-FFF2-40B4-BE49-F238E27FC236}">
                <a16:creationId xmlns:a16="http://schemas.microsoft.com/office/drawing/2014/main" xmlns="" id="{FCE57E80-D14F-4284-8CAA-005E5BE207CC}"/>
              </a:ext>
            </a:extLst>
          </p:cNvPr>
          <p:cNvGrpSpPr/>
          <p:nvPr/>
        </p:nvGrpSpPr>
        <p:grpSpPr>
          <a:xfrm>
            <a:off x="5637602" y="9403604"/>
            <a:ext cx="1349941" cy="246221"/>
            <a:chOff x="5637600" y="9528906"/>
            <a:chExt cx="1702722" cy="310566"/>
          </a:xfrm>
        </p:grpSpPr>
        <p:pic>
          <p:nvPicPr>
            <p:cNvPr id="44" name="Picture 43">
              <a:extLst>
                <a:ext uri="{FF2B5EF4-FFF2-40B4-BE49-F238E27FC236}">
                  <a16:creationId xmlns:a16="http://schemas.microsoft.com/office/drawing/2014/main" xmlns="" id="{23CD53FC-3AAF-4B56-8E8F-3E03799CFD90}"/>
                </a:ext>
              </a:extLst>
            </p:cNvPr>
            <p:cNvPicPr>
              <a:picLocks noChangeAspect="1"/>
            </p:cNvPicPr>
            <p:nvPr/>
          </p:nvPicPr>
          <p:blipFill>
            <a:blip r:embed="rId5"/>
            <a:stretch>
              <a:fillRect/>
            </a:stretch>
          </p:blipFill>
          <p:spPr>
            <a:xfrm>
              <a:off x="5637600" y="9549350"/>
              <a:ext cx="253845" cy="263719"/>
            </a:xfrm>
            <a:prstGeom prst="rect">
              <a:avLst/>
            </a:prstGeom>
          </p:spPr>
        </p:pic>
        <p:sp>
          <p:nvSpPr>
            <p:cNvPr id="45" name="TextBox 44">
              <a:extLst>
                <a:ext uri="{FF2B5EF4-FFF2-40B4-BE49-F238E27FC236}">
                  <a16:creationId xmlns:a16="http://schemas.microsoft.com/office/drawing/2014/main" xmlns="" id="{00AEE272-2A88-4FFF-8586-6FB0ACDA93CA}"/>
                </a:ext>
              </a:extLst>
            </p:cNvPr>
            <p:cNvSpPr txBox="1"/>
            <p:nvPr/>
          </p:nvSpPr>
          <p:spPr>
            <a:xfrm>
              <a:off x="5895926" y="9528906"/>
              <a:ext cx="1444396" cy="310566"/>
            </a:xfrm>
            <a:prstGeom prst="rect">
              <a:avLst/>
            </a:prstGeom>
            <a:noFill/>
          </p:spPr>
          <p:txBody>
            <a:bodyPr wrap="square" rtlCol="0">
              <a:spAutoFit/>
            </a:bodyPr>
            <a:lstStyle/>
            <a:p>
              <a:r>
                <a:rPr lang="en-AU" sz="1000" dirty="0">
                  <a:solidFill>
                    <a:srgbClr val="4D4D4D"/>
                  </a:solidFill>
                </a:rPr>
                <a:t>1300 271 902</a:t>
              </a:r>
              <a:endParaRPr lang="en-US" sz="1000" dirty="0">
                <a:solidFill>
                  <a:srgbClr val="4D4D4D"/>
                </a:solidFill>
              </a:endParaRPr>
            </a:p>
          </p:txBody>
        </p:sp>
      </p:grpSp>
      <p:sp>
        <p:nvSpPr>
          <p:cNvPr id="46" name="TextBox 45">
            <a:extLst>
              <a:ext uri="{FF2B5EF4-FFF2-40B4-BE49-F238E27FC236}">
                <a16:creationId xmlns:a16="http://schemas.microsoft.com/office/drawing/2014/main" xmlns="" id="{DF509789-9D56-4990-8514-62A7BECB7BAD}"/>
              </a:ext>
            </a:extLst>
          </p:cNvPr>
          <p:cNvSpPr txBox="1"/>
          <p:nvPr/>
        </p:nvSpPr>
        <p:spPr>
          <a:xfrm>
            <a:off x="3644704" y="9783115"/>
            <a:ext cx="3073792" cy="246221"/>
          </a:xfrm>
          <a:prstGeom prst="rect">
            <a:avLst/>
          </a:prstGeom>
          <a:noFill/>
        </p:spPr>
        <p:txBody>
          <a:bodyPr wrap="square" rtlCol="0">
            <a:spAutoFit/>
          </a:bodyPr>
          <a:lstStyle/>
          <a:p>
            <a:r>
              <a:rPr lang="en-AU" sz="1000" dirty="0">
                <a:solidFill>
                  <a:srgbClr val="4D4D4D"/>
                </a:solidFill>
              </a:rPr>
              <a:t>  Ground floor, 483 Riley Street, Surry Hills NSW 2010</a:t>
            </a:r>
            <a:endParaRPr lang="en-US" sz="1000" dirty="0">
              <a:solidFill>
                <a:srgbClr val="4D4D4D"/>
              </a:solidFill>
            </a:endParaRPr>
          </a:p>
        </p:txBody>
      </p:sp>
      <p:sp>
        <p:nvSpPr>
          <p:cNvPr id="47" name="TextBox 46">
            <a:extLst>
              <a:ext uri="{FF2B5EF4-FFF2-40B4-BE49-F238E27FC236}">
                <a16:creationId xmlns:a16="http://schemas.microsoft.com/office/drawing/2014/main" xmlns="" id="{44DB9554-8EF6-4EB1-A86C-8CD3A3D8A2DE}"/>
              </a:ext>
            </a:extLst>
          </p:cNvPr>
          <p:cNvSpPr txBox="1"/>
          <p:nvPr/>
        </p:nvSpPr>
        <p:spPr>
          <a:xfrm>
            <a:off x="792923" y="9419813"/>
            <a:ext cx="2726993" cy="246221"/>
          </a:xfrm>
          <a:prstGeom prst="rect">
            <a:avLst/>
          </a:prstGeom>
          <a:noFill/>
        </p:spPr>
        <p:txBody>
          <a:bodyPr wrap="square" rtlCol="0">
            <a:spAutoFit/>
          </a:bodyPr>
          <a:lstStyle/>
          <a:p>
            <a:r>
              <a:rPr lang="en-AU" sz="1000" dirty="0" err="1">
                <a:solidFill>
                  <a:srgbClr val="4D4D4D"/>
                </a:solidFill>
              </a:rPr>
              <a:t>MoneySpot</a:t>
            </a:r>
            <a:r>
              <a:rPr lang="en-AU" sz="1000" dirty="0">
                <a:solidFill>
                  <a:srgbClr val="4D4D4D"/>
                </a:solidFill>
              </a:rPr>
              <a:t>  Investment Fund ARSN 616929849</a:t>
            </a:r>
            <a:endParaRPr lang="en-US" sz="1000" dirty="0">
              <a:solidFill>
                <a:srgbClr val="4D4D4D"/>
              </a:solidFill>
            </a:endParaRPr>
          </a:p>
        </p:txBody>
      </p:sp>
      <p:pic>
        <p:nvPicPr>
          <p:cNvPr id="48" name="Picture 47">
            <a:extLst>
              <a:ext uri="{FF2B5EF4-FFF2-40B4-BE49-F238E27FC236}">
                <a16:creationId xmlns:a16="http://schemas.microsoft.com/office/drawing/2014/main" xmlns="" id="{A0F3C23D-6CD5-4185-B200-51D46CF2A3AE}"/>
              </a:ext>
            </a:extLst>
          </p:cNvPr>
          <p:cNvPicPr>
            <a:picLocks noChangeAspect="1"/>
          </p:cNvPicPr>
          <p:nvPr/>
        </p:nvPicPr>
        <p:blipFill>
          <a:blip r:embed="rId6"/>
          <a:stretch>
            <a:fillRect/>
          </a:stretch>
        </p:blipFill>
        <p:spPr>
          <a:xfrm>
            <a:off x="3519916" y="9783115"/>
            <a:ext cx="208439" cy="209080"/>
          </a:xfrm>
          <a:prstGeom prst="rect">
            <a:avLst/>
          </a:prstGeom>
        </p:spPr>
      </p:pic>
      <p:pic>
        <p:nvPicPr>
          <p:cNvPr id="49" name="Picture 48">
            <a:extLst>
              <a:ext uri="{FF2B5EF4-FFF2-40B4-BE49-F238E27FC236}">
                <a16:creationId xmlns:a16="http://schemas.microsoft.com/office/drawing/2014/main" xmlns="" id="{EE0C9BE0-7BF9-44CB-A275-D064F74BC291}"/>
              </a:ext>
            </a:extLst>
          </p:cNvPr>
          <p:cNvPicPr>
            <a:picLocks noChangeAspect="1"/>
          </p:cNvPicPr>
          <p:nvPr/>
        </p:nvPicPr>
        <p:blipFill>
          <a:blip r:embed="rId7"/>
          <a:stretch>
            <a:fillRect/>
          </a:stretch>
        </p:blipFill>
        <p:spPr>
          <a:xfrm>
            <a:off x="3519916" y="9419812"/>
            <a:ext cx="208439" cy="209080"/>
          </a:xfrm>
          <a:prstGeom prst="rect">
            <a:avLst/>
          </a:prstGeom>
        </p:spPr>
      </p:pic>
    </p:spTree>
    <p:extLst>
      <p:ext uri="{BB962C8B-B14F-4D97-AF65-F5344CB8AC3E}">
        <p14:creationId xmlns:p14="http://schemas.microsoft.com/office/powerpoint/2010/main" val="28930554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21460</TotalTime>
  <Words>651</Words>
  <Application>Microsoft Office PowerPoint</Application>
  <PresentationFormat>Custom</PresentationFormat>
  <Paragraphs>65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Morgan-Parkes-Daylam</dc:creator>
  <cp:lastModifiedBy>Collections</cp:lastModifiedBy>
  <cp:revision>327</cp:revision>
  <cp:lastPrinted>2017-08-24T01:20:39Z</cp:lastPrinted>
  <dcterms:created xsi:type="dcterms:W3CDTF">2013-10-02T14:22:21Z</dcterms:created>
  <dcterms:modified xsi:type="dcterms:W3CDTF">2018-07-06T06:03:48Z</dcterms:modified>
</cp:coreProperties>
</file>